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575659020883258E-2"/>
          <c:y val="2.6567000770797395E-2"/>
          <c:w val="0.91013931682452742"/>
          <c:h val="0.7717019454705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'Srednja škola 1'!$D$78</c:f>
              <c:strCache>
                <c:ptCount val="1"/>
                <c:pt idx="0">
                  <c:v>početak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EE0-4EAE-AE97-86DF046FD4F7}"/>
              </c:ext>
            </c:extLst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3-FEE0-4EAE-AE97-86DF046FD4F7}"/>
              </c:ext>
            </c:extLst>
          </c:dPt>
          <c:cat>
            <c:strRef>
              <c:f>'Srednja škola 1'!$C$79:$C$84</c:f>
              <c:strCache>
                <c:ptCount val="6"/>
                <c:pt idx="0">
                  <c:v>I razred</c:v>
                </c:pt>
                <c:pt idx="1">
                  <c:v>II razred</c:v>
                </c:pt>
                <c:pt idx="2">
                  <c:v>III razred</c:v>
                </c:pt>
                <c:pt idx="3">
                  <c:v>IV razred</c:v>
                </c:pt>
                <c:pt idx="5">
                  <c:v>Ukupno </c:v>
                </c:pt>
              </c:strCache>
            </c:strRef>
          </c:cat>
          <c:val>
            <c:numRef>
              <c:f>'Srednja škola 1'!$D$79:$D$84</c:f>
              <c:numCache>
                <c:formatCode>General</c:formatCode>
                <c:ptCount val="6"/>
                <c:pt idx="0">
                  <c:v>11</c:v>
                </c:pt>
                <c:pt idx="1">
                  <c:v>5</c:v>
                </c:pt>
                <c:pt idx="2">
                  <c:v>8</c:v>
                </c:pt>
                <c:pt idx="3">
                  <c:v>12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E0-4EAE-AE97-86DF046FD4F7}"/>
            </c:ext>
          </c:extLst>
        </c:ser>
        <c:ser>
          <c:idx val="1"/>
          <c:order val="1"/>
          <c:tx>
            <c:strRef>
              <c:f>'Srednja škola 1'!$E$78</c:f>
              <c:strCache>
                <c:ptCount val="1"/>
                <c:pt idx="0">
                  <c:v>I klas.</c:v>
                </c:pt>
              </c:strCache>
            </c:strRef>
          </c:tx>
          <c:invertIfNegative val="0"/>
          <c:cat>
            <c:strRef>
              <c:f>'Srednja škola 1'!$C$79:$C$84</c:f>
              <c:strCache>
                <c:ptCount val="6"/>
                <c:pt idx="0">
                  <c:v>I razred</c:v>
                </c:pt>
                <c:pt idx="1">
                  <c:v>II razred</c:v>
                </c:pt>
                <c:pt idx="2">
                  <c:v>III razred</c:v>
                </c:pt>
                <c:pt idx="3">
                  <c:v>IV razred</c:v>
                </c:pt>
                <c:pt idx="5">
                  <c:v>Ukupno </c:v>
                </c:pt>
              </c:strCache>
            </c:strRef>
          </c:cat>
          <c:val>
            <c:numRef>
              <c:f>'Srednja škola 1'!$E$79:$E$84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E0-4EAE-AE97-86DF046FD4F7}"/>
            </c:ext>
          </c:extLst>
        </c:ser>
        <c:ser>
          <c:idx val="2"/>
          <c:order val="2"/>
          <c:tx>
            <c:strRef>
              <c:f>'Srednja škola 1'!$F$78</c:f>
              <c:strCache>
                <c:ptCount val="1"/>
                <c:pt idx="0">
                  <c:v>II klas.</c:v>
                </c:pt>
              </c:strCache>
            </c:strRef>
          </c:tx>
          <c:invertIfNegative val="0"/>
          <c:cat>
            <c:strRef>
              <c:f>'Srednja škola 1'!$C$79:$C$84</c:f>
              <c:strCache>
                <c:ptCount val="6"/>
                <c:pt idx="0">
                  <c:v>I razred</c:v>
                </c:pt>
                <c:pt idx="1">
                  <c:v>II razred</c:v>
                </c:pt>
                <c:pt idx="2">
                  <c:v>III razred</c:v>
                </c:pt>
                <c:pt idx="3">
                  <c:v>IV razred</c:v>
                </c:pt>
                <c:pt idx="5">
                  <c:v>Ukupno </c:v>
                </c:pt>
              </c:strCache>
            </c:strRef>
          </c:cat>
          <c:val>
            <c:numRef>
              <c:f>'Srednja škola 1'!$F$79:$F$84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E0-4EAE-AE97-86DF046FD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992008"/>
        <c:axId val="350992400"/>
      </c:barChart>
      <c:catAx>
        <c:axId val="350992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50992400"/>
        <c:crosses val="autoZero"/>
        <c:auto val="1"/>
        <c:lblAlgn val="ctr"/>
        <c:lblOffset val="100"/>
        <c:noMultiLvlLbl val="0"/>
      </c:catAx>
      <c:valAx>
        <c:axId val="3509924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5099200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ln>
          <a:solidFill>
            <a:sysClr val="windowText" lastClr="000000">
              <a:lumMod val="65000"/>
              <a:lumOff val="35000"/>
            </a:sysClr>
          </a:solidFill>
        </a:ln>
      </c:spPr>
    </c:plotArea>
    <c:plotVisOnly val="1"/>
    <c:dispBlanksAs val="gap"/>
    <c:showDLblsOverMax val="0"/>
  </c:chart>
  <c:spPr>
    <a:ln>
      <a:solidFill>
        <a:sysClr val="window" lastClr="FFFFFF">
          <a:lumMod val="85000"/>
        </a:sysClr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Uporedni poka</a:t>
            </a:r>
            <a:r>
              <a:rPr lang="sr-Latn-RS"/>
              <a:t>zatelji I - IV razreda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'Srednja škola 1'!$D$136</c:f>
              <c:strCache>
                <c:ptCount val="1"/>
                <c:pt idx="0">
                  <c:v>I klas. period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'Srednja škola 1'!$C$137:$C$142</c:f>
              <c:strCache>
                <c:ptCount val="6"/>
                <c:pt idx="0">
                  <c:v>I - prof. Valentina Topalović Jaredić</c:v>
                </c:pt>
                <c:pt idx="1">
                  <c:v>II - prof. Gordana Lopušina</c:v>
                </c:pt>
                <c:pt idx="2">
                  <c:v>III  - prof. Dragana Glomazić</c:v>
                </c:pt>
                <c:pt idx="3">
                  <c:v>IV -prof.   Jelica Jošanović</c:v>
                </c:pt>
                <c:pt idx="5">
                  <c:v>ukupno</c:v>
                </c:pt>
              </c:strCache>
            </c:strRef>
          </c:cat>
          <c:val>
            <c:numRef>
              <c:f>'Srednja škola 1'!$D$137:$D$142</c:f>
              <c:numCache>
                <c:formatCode>0.00</c:formatCode>
                <c:ptCount val="6"/>
                <c:pt idx="0">
                  <c:v>3.2241379310344827</c:v>
                </c:pt>
                <c:pt idx="1">
                  <c:v>3.6956521739130435</c:v>
                </c:pt>
                <c:pt idx="2">
                  <c:v>3.4594594594594597</c:v>
                </c:pt>
                <c:pt idx="3">
                  <c:v>3.3636363636363638</c:v>
                </c:pt>
                <c:pt idx="5">
                  <c:v>3.3794871794871795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C-495F-AAD7-381028BFA9F9}"/>
            </c:ext>
          </c:extLst>
        </c:ser>
        <c:ser>
          <c:idx val="1"/>
          <c:order val="1"/>
          <c:tx>
            <c:strRef>
              <c:f>'Srednja škola 1'!$E$136</c:f>
              <c:strCache>
                <c:ptCount val="1"/>
                <c:pt idx="0">
                  <c:v>II  klas. period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'Srednja škola 1'!$C$137:$C$142</c:f>
              <c:strCache>
                <c:ptCount val="6"/>
                <c:pt idx="0">
                  <c:v>I - prof. Valentina Topalović Jaredić</c:v>
                </c:pt>
                <c:pt idx="1">
                  <c:v>II - prof. Gordana Lopušina</c:v>
                </c:pt>
                <c:pt idx="2">
                  <c:v>III  - prof. Dragana Glomazić</c:v>
                </c:pt>
                <c:pt idx="3">
                  <c:v>IV -prof.   Jelica Jošanović</c:v>
                </c:pt>
                <c:pt idx="5">
                  <c:v>ukupno</c:v>
                </c:pt>
              </c:strCache>
            </c:strRef>
          </c:cat>
          <c:val>
            <c:numRef>
              <c:f>'Srednja škola 1'!$E$137:$E$142</c:f>
              <c:numCache>
                <c:formatCode>0.00</c:formatCode>
                <c:ptCount val="6"/>
                <c:pt idx="0">
                  <c:v>4.4080000000000004</c:v>
                </c:pt>
                <c:pt idx="1">
                  <c:v>4.6575342465753424</c:v>
                </c:pt>
                <c:pt idx="2">
                  <c:v>4.5510204081632653</c:v>
                </c:pt>
                <c:pt idx="3">
                  <c:v>4.2678571428571432</c:v>
                </c:pt>
                <c:pt idx="5">
                  <c:v>4.4267241379310347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8C-495F-AAD7-381028B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982208"/>
        <c:axId val="350982600"/>
      </c:barChart>
      <c:catAx>
        <c:axId val="35098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2600"/>
        <c:crosses val="autoZero"/>
        <c:auto val="1"/>
        <c:lblAlgn val="ctr"/>
        <c:lblOffset val="100"/>
        <c:noMultiLvlLbl val="0"/>
      </c:catAx>
      <c:valAx>
        <c:axId val="35098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982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70C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9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8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2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0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6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4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0C5-08A4-4F4D-BCEB-3D17741E157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7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50C5-08A4-4F4D-BCEB-3D17741E1579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8C751-E8E8-44EF-A489-44B3B6FCE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7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463" y="2446066"/>
            <a:ext cx="11443063" cy="2387600"/>
          </a:xfrm>
        </p:spPr>
        <p:txBody>
          <a:bodyPr>
            <a:noAutofit/>
          </a:bodyPr>
          <a:lstStyle/>
          <a:p>
            <a:r>
              <a:rPr lang="sr-Latn-RS" sz="3600" dirty="0" smtClean="0">
                <a:solidFill>
                  <a:srgbClr val="002060"/>
                </a:solidFill>
              </a:rPr>
              <a:t>Analiza uspjeha </a:t>
            </a:r>
            <a:br>
              <a:rPr lang="sr-Latn-RS" sz="3600" dirty="0" smtClean="0">
                <a:solidFill>
                  <a:srgbClr val="002060"/>
                </a:solidFill>
              </a:rPr>
            </a:br>
            <a:r>
              <a:rPr lang="sr-Latn-RS" sz="3600" dirty="0" smtClean="0">
                <a:solidFill>
                  <a:srgbClr val="002060"/>
                </a:solidFill>
              </a:rPr>
              <a:t>učenika srednje škole                    </a:t>
            </a:r>
            <a:br>
              <a:rPr lang="sr-Latn-RS" sz="3600" dirty="0" smtClean="0">
                <a:solidFill>
                  <a:srgbClr val="002060"/>
                </a:solidFill>
              </a:rPr>
            </a:br>
            <a:r>
              <a:rPr lang="sr-Latn-RS" sz="3600" dirty="0" smtClean="0">
                <a:solidFill>
                  <a:srgbClr val="002060"/>
                </a:solidFill>
              </a:rPr>
              <a:t>     na kraju II klasifikacionog perioda školske 2023/24. godine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615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000" dirty="0" smtClean="0">
                <a:solidFill>
                  <a:srgbClr val="0070C0"/>
                </a:solidFill>
              </a:rPr>
              <a:t>Uspjeh na kraju I</a:t>
            </a:r>
            <a:br>
              <a:rPr lang="sr-Latn-RS" sz="3000" dirty="0" smtClean="0">
                <a:solidFill>
                  <a:srgbClr val="0070C0"/>
                </a:solidFill>
              </a:rPr>
            </a:br>
            <a:r>
              <a:rPr lang="sr-Latn-RS" sz="3000" dirty="0" smtClean="0">
                <a:solidFill>
                  <a:srgbClr val="0070C0"/>
                </a:solidFill>
              </a:rPr>
              <a:t> klas perioda šk. 2023/24. godine</a:t>
            </a:r>
            <a:endParaRPr lang="en-US" sz="3000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352016"/>
              </p:ext>
            </p:extLst>
          </p:nvPr>
        </p:nvGraphicFramePr>
        <p:xfrm>
          <a:off x="5715000" y="3298825"/>
          <a:ext cx="7620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762142" imgH="259190" progId="Excel.Sheet.12">
                  <p:embed/>
                </p:oleObj>
              </mc:Choice>
              <mc:Fallback>
                <p:oleObj name="Worksheet" r:id="rId3" imgW="762142" imgH="2591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3298825"/>
                        <a:ext cx="762000" cy="25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49" y="1771526"/>
            <a:ext cx="11060152" cy="1786061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074797"/>
              </p:ext>
            </p:extLst>
          </p:nvPr>
        </p:nvGraphicFramePr>
        <p:xfrm>
          <a:off x="293649" y="4179706"/>
          <a:ext cx="7023100" cy="1663065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77336941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5638465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828979288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670727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217645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644779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00095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96465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970718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62184790"/>
                    </a:ext>
                  </a:extLst>
                </a:gridCol>
              </a:tblGrid>
              <a:tr h="182880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 razred /II  klasifikacioni period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0971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procenat prelaznosti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7768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- prof. Valentina </a:t>
                      </a:r>
                      <a:r>
                        <a:rPr lang="sr-Latn-R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opalović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Jaredić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99918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 - prof. Gordana Lopušina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28073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  - prof. Dragana Glomazić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58648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-prof.   Jelica Jošanović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9923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98.97%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015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7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rgbClr val="0070C0"/>
                </a:solidFill>
              </a:rPr>
              <a:t>Struktura učenika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3778DD-033F-2618-1C61-3C5470686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5262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289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600" dirty="0">
                <a:solidFill>
                  <a:srgbClr val="0070C0"/>
                </a:solidFill>
              </a:rPr>
              <a:t>Uspjeh na kraju </a:t>
            </a:r>
            <a:r>
              <a:rPr lang="sr-Latn-RS" sz="3600" dirty="0" smtClean="0">
                <a:solidFill>
                  <a:srgbClr val="0070C0"/>
                </a:solidFill>
              </a:rPr>
              <a:t>II </a:t>
            </a:r>
            <a:r>
              <a:rPr lang="sr-Latn-RS" sz="3600" dirty="0">
                <a:solidFill>
                  <a:srgbClr val="0070C0"/>
                </a:solidFill>
              </a:rPr>
              <a:t>klas perioda šk. 2023/24. godine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285124"/>
              </p:ext>
            </p:extLst>
          </p:nvPr>
        </p:nvGraphicFramePr>
        <p:xfrm>
          <a:off x="838195" y="1690688"/>
          <a:ext cx="10761621" cy="2088830"/>
        </p:xfrm>
        <a:graphic>
          <a:graphicData uri="http://schemas.openxmlformats.org/drawingml/2006/table">
            <a:tbl>
              <a:tblPr/>
              <a:tblGrid>
                <a:gridCol w="704465">
                  <a:extLst>
                    <a:ext uri="{9D8B030D-6E8A-4147-A177-3AD203B41FA5}">
                      <a16:colId xmlns:a16="http://schemas.microsoft.com/office/drawing/2014/main" val="3084585611"/>
                    </a:ext>
                  </a:extLst>
                </a:gridCol>
                <a:gridCol w="491271">
                  <a:extLst>
                    <a:ext uri="{9D8B030D-6E8A-4147-A177-3AD203B41FA5}">
                      <a16:colId xmlns:a16="http://schemas.microsoft.com/office/drawing/2014/main" val="1146717478"/>
                    </a:ext>
                  </a:extLst>
                </a:gridCol>
                <a:gridCol w="519079">
                  <a:extLst>
                    <a:ext uri="{9D8B030D-6E8A-4147-A177-3AD203B41FA5}">
                      <a16:colId xmlns:a16="http://schemas.microsoft.com/office/drawing/2014/main" val="3993476389"/>
                    </a:ext>
                  </a:extLst>
                </a:gridCol>
                <a:gridCol w="546887">
                  <a:extLst>
                    <a:ext uri="{9D8B030D-6E8A-4147-A177-3AD203B41FA5}">
                      <a16:colId xmlns:a16="http://schemas.microsoft.com/office/drawing/2014/main" val="4125844723"/>
                    </a:ext>
                  </a:extLst>
                </a:gridCol>
                <a:gridCol w="444925">
                  <a:extLst>
                    <a:ext uri="{9D8B030D-6E8A-4147-A177-3AD203B41FA5}">
                      <a16:colId xmlns:a16="http://schemas.microsoft.com/office/drawing/2014/main" val="3099904991"/>
                    </a:ext>
                  </a:extLst>
                </a:gridCol>
                <a:gridCol w="444925">
                  <a:extLst>
                    <a:ext uri="{9D8B030D-6E8A-4147-A177-3AD203B41FA5}">
                      <a16:colId xmlns:a16="http://schemas.microsoft.com/office/drawing/2014/main" val="4127817980"/>
                    </a:ext>
                  </a:extLst>
                </a:gridCol>
                <a:gridCol w="444925">
                  <a:extLst>
                    <a:ext uri="{9D8B030D-6E8A-4147-A177-3AD203B41FA5}">
                      <a16:colId xmlns:a16="http://schemas.microsoft.com/office/drawing/2014/main" val="2391415368"/>
                    </a:ext>
                  </a:extLst>
                </a:gridCol>
                <a:gridCol w="444925">
                  <a:extLst>
                    <a:ext uri="{9D8B030D-6E8A-4147-A177-3AD203B41FA5}">
                      <a16:colId xmlns:a16="http://schemas.microsoft.com/office/drawing/2014/main" val="3900262774"/>
                    </a:ext>
                  </a:extLst>
                </a:gridCol>
                <a:gridCol w="444925">
                  <a:extLst>
                    <a:ext uri="{9D8B030D-6E8A-4147-A177-3AD203B41FA5}">
                      <a16:colId xmlns:a16="http://schemas.microsoft.com/office/drawing/2014/main" val="3382498348"/>
                    </a:ext>
                  </a:extLst>
                </a:gridCol>
                <a:gridCol w="444925">
                  <a:extLst>
                    <a:ext uri="{9D8B030D-6E8A-4147-A177-3AD203B41FA5}">
                      <a16:colId xmlns:a16="http://schemas.microsoft.com/office/drawing/2014/main" val="3377020052"/>
                    </a:ext>
                  </a:extLst>
                </a:gridCol>
                <a:gridCol w="444925">
                  <a:extLst>
                    <a:ext uri="{9D8B030D-6E8A-4147-A177-3AD203B41FA5}">
                      <a16:colId xmlns:a16="http://schemas.microsoft.com/office/drawing/2014/main" val="609916786"/>
                    </a:ext>
                  </a:extLst>
                </a:gridCol>
                <a:gridCol w="407848">
                  <a:extLst>
                    <a:ext uri="{9D8B030D-6E8A-4147-A177-3AD203B41FA5}">
                      <a16:colId xmlns:a16="http://schemas.microsoft.com/office/drawing/2014/main" val="1935209167"/>
                    </a:ext>
                  </a:extLst>
                </a:gridCol>
                <a:gridCol w="407848">
                  <a:extLst>
                    <a:ext uri="{9D8B030D-6E8A-4147-A177-3AD203B41FA5}">
                      <a16:colId xmlns:a16="http://schemas.microsoft.com/office/drawing/2014/main" val="3672378944"/>
                    </a:ext>
                  </a:extLst>
                </a:gridCol>
                <a:gridCol w="389309">
                  <a:extLst>
                    <a:ext uri="{9D8B030D-6E8A-4147-A177-3AD203B41FA5}">
                      <a16:colId xmlns:a16="http://schemas.microsoft.com/office/drawing/2014/main" val="994313253"/>
                    </a:ext>
                  </a:extLst>
                </a:gridCol>
                <a:gridCol w="342963">
                  <a:extLst>
                    <a:ext uri="{9D8B030D-6E8A-4147-A177-3AD203B41FA5}">
                      <a16:colId xmlns:a16="http://schemas.microsoft.com/office/drawing/2014/main" val="3770646410"/>
                    </a:ext>
                  </a:extLst>
                </a:gridCol>
                <a:gridCol w="444925">
                  <a:extLst>
                    <a:ext uri="{9D8B030D-6E8A-4147-A177-3AD203B41FA5}">
                      <a16:colId xmlns:a16="http://schemas.microsoft.com/office/drawing/2014/main" val="1511057367"/>
                    </a:ext>
                  </a:extLst>
                </a:gridCol>
                <a:gridCol w="287347">
                  <a:extLst>
                    <a:ext uri="{9D8B030D-6E8A-4147-A177-3AD203B41FA5}">
                      <a16:colId xmlns:a16="http://schemas.microsoft.com/office/drawing/2014/main" val="386241933"/>
                    </a:ext>
                  </a:extLst>
                </a:gridCol>
                <a:gridCol w="444925">
                  <a:extLst>
                    <a:ext uri="{9D8B030D-6E8A-4147-A177-3AD203B41FA5}">
                      <a16:colId xmlns:a16="http://schemas.microsoft.com/office/drawing/2014/main" val="2682029741"/>
                    </a:ext>
                  </a:extLst>
                </a:gridCol>
                <a:gridCol w="315155">
                  <a:extLst>
                    <a:ext uri="{9D8B030D-6E8A-4147-A177-3AD203B41FA5}">
                      <a16:colId xmlns:a16="http://schemas.microsoft.com/office/drawing/2014/main" val="3339325555"/>
                    </a:ext>
                  </a:extLst>
                </a:gridCol>
                <a:gridCol w="444925">
                  <a:extLst>
                    <a:ext uri="{9D8B030D-6E8A-4147-A177-3AD203B41FA5}">
                      <a16:colId xmlns:a16="http://schemas.microsoft.com/office/drawing/2014/main" val="271969678"/>
                    </a:ext>
                  </a:extLst>
                </a:gridCol>
                <a:gridCol w="361501">
                  <a:extLst>
                    <a:ext uri="{9D8B030D-6E8A-4147-A177-3AD203B41FA5}">
                      <a16:colId xmlns:a16="http://schemas.microsoft.com/office/drawing/2014/main" val="2446060160"/>
                    </a:ext>
                  </a:extLst>
                </a:gridCol>
                <a:gridCol w="361501">
                  <a:extLst>
                    <a:ext uri="{9D8B030D-6E8A-4147-A177-3AD203B41FA5}">
                      <a16:colId xmlns:a16="http://schemas.microsoft.com/office/drawing/2014/main" val="1806041992"/>
                    </a:ext>
                  </a:extLst>
                </a:gridCol>
                <a:gridCol w="444925">
                  <a:extLst>
                    <a:ext uri="{9D8B030D-6E8A-4147-A177-3AD203B41FA5}">
                      <a16:colId xmlns:a16="http://schemas.microsoft.com/office/drawing/2014/main" val="2537800814"/>
                    </a:ext>
                  </a:extLst>
                </a:gridCol>
                <a:gridCol w="361501">
                  <a:extLst>
                    <a:ext uri="{9D8B030D-6E8A-4147-A177-3AD203B41FA5}">
                      <a16:colId xmlns:a16="http://schemas.microsoft.com/office/drawing/2014/main" val="1860381347"/>
                    </a:ext>
                  </a:extLst>
                </a:gridCol>
                <a:gridCol w="370771">
                  <a:extLst>
                    <a:ext uri="{9D8B030D-6E8A-4147-A177-3AD203B41FA5}">
                      <a16:colId xmlns:a16="http://schemas.microsoft.com/office/drawing/2014/main" val="238943478"/>
                    </a:ext>
                  </a:extLst>
                </a:gridCol>
              </a:tblGrid>
              <a:tr h="253192">
                <a:tc gridSpan="25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uspjeh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učenika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klasifikacionog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300493"/>
                  </a:ext>
                </a:extLst>
              </a:tr>
              <a:tr h="2531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učenika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pozitivnim uspjehom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1 nedovoljnom ocjenom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2 nedovoljne ocjene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 3 nedovoljne ocjene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Svega s nedovoljnim uspjehom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43159"/>
                  </a:ext>
                </a:extLst>
              </a:tr>
              <a:tr h="2637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odjeljenje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muških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ženskih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429596"/>
                  </a:ext>
                </a:extLst>
              </a:tr>
              <a:tr h="2637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-1 Anđela Milićević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237947"/>
                  </a:ext>
                </a:extLst>
              </a:tr>
              <a:tr h="2637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710835"/>
                  </a:ext>
                </a:extLst>
              </a:tr>
              <a:tr h="2637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8440"/>
                  </a:ext>
                </a:extLst>
              </a:tr>
              <a:tr h="2637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40922"/>
                  </a:ext>
                </a:extLst>
              </a:tr>
              <a:tr h="2637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54.55%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70.10%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93.75%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6.06%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88962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493789"/>
              </p:ext>
            </p:extLst>
          </p:nvPr>
        </p:nvGraphicFramePr>
        <p:xfrm>
          <a:off x="775789" y="4195604"/>
          <a:ext cx="6756400" cy="137922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193265343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63726507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73493314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5085004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155385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92657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303181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275783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74561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60158824"/>
                    </a:ext>
                  </a:extLst>
                </a:gridCol>
              </a:tblGrid>
              <a:tr h="182880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škola  -  II klas. period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4441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odlični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vrlodobri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dovoljni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neocijenjeni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srednja ocjena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procenat prelaznosti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ispisani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73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1 Anđela Milićević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002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118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28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IV-4  Ivana Pešić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47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1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5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Uporedni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poka</a:t>
            </a:r>
            <a:r>
              <a:rPr lang="sr-Latn-RS" dirty="0" smtClean="0">
                <a:solidFill>
                  <a:srgbClr val="0070C0"/>
                </a:solidFill>
              </a:rPr>
              <a:t>zatelji</a:t>
            </a:r>
            <a:r>
              <a:rPr lang="sr-Latn-RS" baseline="0" dirty="0" smtClean="0">
                <a:solidFill>
                  <a:srgbClr val="0070C0"/>
                </a:solidFill>
              </a:rPr>
              <a:t> I - IV razreda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40F2B1-E492-7D33-6743-BC34C816AE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4872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8581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417</Words>
  <Application>Microsoft Office PowerPoint</Application>
  <PresentationFormat>Widescreen</PresentationFormat>
  <Paragraphs>292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Microsoft Excel Worksheet</vt:lpstr>
      <vt:lpstr>Analiza uspjeha  učenika srednje škole                          na kraju II klasifikacionog perioda školske 2023/24. godine</vt:lpstr>
      <vt:lpstr>Uspjeh na kraju I  klas perioda šk. 2023/24. godine</vt:lpstr>
      <vt:lpstr>Struktura učenika</vt:lpstr>
      <vt:lpstr>Uspjeh na kraju II klas perioda šk. 2023/24. godine</vt:lpstr>
      <vt:lpstr>Uporedni pokazatelji I - IV razreda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uspjeha  učenika srednje škole                          na kraju II klasifikacionog perioda školske 2023/24. godine</dc:title>
  <dc:creator>lenovo</dc:creator>
  <cp:lastModifiedBy>lenovo</cp:lastModifiedBy>
  <cp:revision>4</cp:revision>
  <dcterms:created xsi:type="dcterms:W3CDTF">2024-01-30T02:47:17Z</dcterms:created>
  <dcterms:modified xsi:type="dcterms:W3CDTF">2024-01-31T03:23:10Z</dcterms:modified>
</cp:coreProperties>
</file>