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701318908353657"/>
          <c:y val="0.19901328374691546"/>
          <c:w val="0.68588828070416075"/>
          <c:h val="0.41947570048333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'Srednja škola 1'!$D$78</c:f>
              <c:strCache>
                <c:ptCount val="1"/>
                <c:pt idx="0">
                  <c:v>početak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CE18-4BBB-8370-1899E20984DD}"/>
              </c:ext>
            </c:extLst>
          </c:dPt>
          <c:dPt>
            <c:idx val="2"/>
            <c:invertIfNegative val="0"/>
            <c:bubble3D val="0"/>
            <c:spPr>
              <a:solidFill>
                <a:srgbClr val="66FF66"/>
              </a:solidFill>
            </c:spPr>
            <c:extLst>
              <c:ext xmlns:c16="http://schemas.microsoft.com/office/drawing/2014/chart" uri="{C3380CC4-5D6E-409C-BE32-E72D297353CC}">
                <c16:uniqueId val="{00000003-CE18-4BBB-8370-1899E20984DD}"/>
              </c:ext>
            </c:extLst>
          </c:dPt>
          <c:cat>
            <c:strRef>
              <c:f>'Srednja škola 1'!$C$79:$C$84</c:f>
              <c:strCache>
                <c:ptCount val="6"/>
                <c:pt idx="0">
                  <c:v>I razred</c:v>
                </c:pt>
                <c:pt idx="1">
                  <c:v>II razred</c:v>
                </c:pt>
                <c:pt idx="2">
                  <c:v>III razred</c:v>
                </c:pt>
                <c:pt idx="3">
                  <c:v>IV razred</c:v>
                </c:pt>
                <c:pt idx="5">
                  <c:v>Ukupno </c:v>
                </c:pt>
              </c:strCache>
            </c:strRef>
          </c:cat>
          <c:val>
            <c:numRef>
              <c:f>'Srednja škola 1'!$D$79:$D$84</c:f>
              <c:numCache>
                <c:formatCode>General</c:formatCode>
                <c:ptCount val="6"/>
                <c:pt idx="0">
                  <c:v>11</c:v>
                </c:pt>
                <c:pt idx="1">
                  <c:v>5</c:v>
                </c:pt>
                <c:pt idx="2">
                  <c:v>8</c:v>
                </c:pt>
                <c:pt idx="3">
                  <c:v>12</c:v>
                </c:pt>
                <c:pt idx="5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18-4BBB-8370-1899E20984DD}"/>
            </c:ext>
          </c:extLst>
        </c:ser>
        <c:ser>
          <c:idx val="1"/>
          <c:order val="1"/>
          <c:tx>
            <c:strRef>
              <c:f>'Srednja škola 1'!$E$78</c:f>
              <c:strCache>
                <c:ptCount val="1"/>
                <c:pt idx="0">
                  <c:v>I klas.</c:v>
                </c:pt>
              </c:strCache>
            </c:strRef>
          </c:tx>
          <c:invertIfNegative val="0"/>
          <c:cat>
            <c:strRef>
              <c:f>'Srednja škola 1'!$C$79:$C$84</c:f>
              <c:strCache>
                <c:ptCount val="6"/>
                <c:pt idx="0">
                  <c:v>I razred</c:v>
                </c:pt>
                <c:pt idx="1">
                  <c:v>II razred</c:v>
                </c:pt>
                <c:pt idx="2">
                  <c:v>III razred</c:v>
                </c:pt>
                <c:pt idx="3">
                  <c:v>IV razred</c:v>
                </c:pt>
                <c:pt idx="5">
                  <c:v>Ukupno </c:v>
                </c:pt>
              </c:strCache>
            </c:strRef>
          </c:cat>
          <c:val>
            <c:numRef>
              <c:f>'Srednja škola 1'!$E$79:$E$84</c:f>
              <c:numCache>
                <c:formatCode>General</c:formatCode>
                <c:ptCount val="6"/>
                <c:pt idx="0">
                  <c:v>10</c:v>
                </c:pt>
                <c:pt idx="1">
                  <c:v>5</c:v>
                </c:pt>
                <c:pt idx="2">
                  <c:v>7</c:v>
                </c:pt>
                <c:pt idx="3">
                  <c:v>12</c:v>
                </c:pt>
                <c:pt idx="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E18-4BBB-8370-1899E20984DD}"/>
            </c:ext>
          </c:extLst>
        </c:ser>
        <c:ser>
          <c:idx val="2"/>
          <c:order val="2"/>
          <c:tx>
            <c:strRef>
              <c:f>'Srednja škola 1'!$F$78</c:f>
              <c:strCache>
                <c:ptCount val="1"/>
                <c:pt idx="0">
                  <c:v>II klas.</c:v>
                </c:pt>
              </c:strCache>
            </c:strRef>
          </c:tx>
          <c:invertIfNegative val="0"/>
          <c:cat>
            <c:strRef>
              <c:f>'Srednja škola 1'!$C$79:$C$84</c:f>
              <c:strCache>
                <c:ptCount val="6"/>
                <c:pt idx="0">
                  <c:v>I razred</c:v>
                </c:pt>
                <c:pt idx="1">
                  <c:v>II razred</c:v>
                </c:pt>
                <c:pt idx="2">
                  <c:v>III razred</c:v>
                </c:pt>
                <c:pt idx="3">
                  <c:v>IV razred</c:v>
                </c:pt>
                <c:pt idx="5">
                  <c:v>Ukupno </c:v>
                </c:pt>
              </c:strCache>
            </c:strRef>
          </c:cat>
          <c:val>
            <c:numRef>
              <c:f>'Srednja škola 1'!$F$79:$F$84</c:f>
              <c:numCache>
                <c:formatCode>General</c:formatCode>
                <c:ptCount val="6"/>
                <c:pt idx="0">
                  <c:v>9</c:v>
                </c:pt>
                <c:pt idx="1">
                  <c:v>5</c:v>
                </c:pt>
                <c:pt idx="2">
                  <c:v>7</c:v>
                </c:pt>
                <c:pt idx="3">
                  <c:v>12</c:v>
                </c:pt>
                <c:pt idx="5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18-4BBB-8370-1899E20984DD}"/>
            </c:ext>
          </c:extLst>
        </c:ser>
        <c:ser>
          <c:idx val="3"/>
          <c:order val="3"/>
          <c:tx>
            <c:strRef>
              <c:f>'Srednja škola 1'!$G$78</c:f>
              <c:strCache>
                <c:ptCount val="1"/>
                <c:pt idx="0">
                  <c:v>III klas.</c:v>
                </c:pt>
              </c:strCache>
            </c:strRef>
          </c:tx>
          <c:invertIfNegative val="0"/>
          <c:cat>
            <c:strRef>
              <c:f>'Srednja škola 1'!$C$79:$C$84</c:f>
              <c:strCache>
                <c:ptCount val="6"/>
                <c:pt idx="0">
                  <c:v>I razred</c:v>
                </c:pt>
                <c:pt idx="1">
                  <c:v>II razred</c:v>
                </c:pt>
                <c:pt idx="2">
                  <c:v>III razred</c:v>
                </c:pt>
                <c:pt idx="3">
                  <c:v>IV razred</c:v>
                </c:pt>
                <c:pt idx="5">
                  <c:v>Ukupno </c:v>
                </c:pt>
              </c:strCache>
            </c:strRef>
          </c:cat>
          <c:val>
            <c:numRef>
              <c:f>'Srednja škola 1'!$G$79:$G$84</c:f>
              <c:numCache>
                <c:formatCode>General</c:formatCode>
                <c:ptCount val="6"/>
                <c:pt idx="0">
                  <c:v>9</c:v>
                </c:pt>
                <c:pt idx="1">
                  <c:v>5</c:v>
                </c:pt>
                <c:pt idx="2">
                  <c:v>7</c:v>
                </c:pt>
                <c:pt idx="3">
                  <c:v>12</c:v>
                </c:pt>
                <c:pt idx="5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E18-4BBB-8370-1899E20984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0992008"/>
        <c:axId val="350992400"/>
      </c:barChart>
      <c:catAx>
        <c:axId val="350992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50992400"/>
        <c:crosses val="autoZero"/>
        <c:auto val="1"/>
        <c:lblAlgn val="ctr"/>
        <c:lblOffset val="100"/>
        <c:noMultiLvlLbl val="0"/>
      </c:catAx>
      <c:valAx>
        <c:axId val="3509924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5099200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ln>
          <a:solidFill>
            <a:sysClr val="windowText" lastClr="000000">
              <a:lumMod val="65000"/>
              <a:lumOff val="35000"/>
            </a:sysClr>
          </a:solidFill>
        </a:ln>
      </c:spPr>
    </c:plotArea>
    <c:plotVisOnly val="1"/>
    <c:dispBlanksAs val="gap"/>
    <c:showDLblsOverMax val="0"/>
  </c:chart>
  <c:spPr>
    <a:ln>
      <a:solidFill>
        <a:sysClr val="window" lastClr="FFFFFF">
          <a:lumMod val="85000"/>
        </a:sysClr>
      </a:solidFill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/>
              <a:t>Uporedni</a:t>
            </a:r>
            <a:r>
              <a:rPr lang="en-US" sz="2000" dirty="0"/>
              <a:t> </a:t>
            </a:r>
            <a:r>
              <a:rPr lang="en-US" sz="2000" dirty="0" err="1"/>
              <a:t>poka</a:t>
            </a:r>
            <a:r>
              <a:rPr lang="sr-Latn-RS" sz="2000" dirty="0"/>
              <a:t>zatelji</a:t>
            </a:r>
            <a:r>
              <a:rPr lang="sr-Latn-RS" sz="2000" baseline="0" dirty="0"/>
              <a:t>  uspjeha I - IV razreda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'Srednja škola 1'!$D$136</c:f>
              <c:strCache>
                <c:ptCount val="1"/>
                <c:pt idx="0">
                  <c:v>I klas. period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'Srednja škola 1'!$C$137:$C$142</c:f>
              <c:strCache>
                <c:ptCount val="6"/>
                <c:pt idx="0">
                  <c:v>I - prof. Valentina Topalović Jaredić</c:v>
                </c:pt>
                <c:pt idx="1">
                  <c:v>II - prof. Gordana Lopušina</c:v>
                </c:pt>
                <c:pt idx="2">
                  <c:v>III  - prof. Dragana Glomazić</c:v>
                </c:pt>
                <c:pt idx="3">
                  <c:v>IV -prof.   Jelica Jošanović</c:v>
                </c:pt>
                <c:pt idx="5">
                  <c:v>ukupno</c:v>
                </c:pt>
              </c:strCache>
            </c:strRef>
          </c:cat>
          <c:val>
            <c:numRef>
              <c:f>'Srednja škola 1'!$D$137:$D$142</c:f>
              <c:numCache>
                <c:formatCode>0.00</c:formatCode>
                <c:ptCount val="6"/>
                <c:pt idx="0">
                  <c:v>3.2241379310344827</c:v>
                </c:pt>
                <c:pt idx="1">
                  <c:v>3.6956521739130435</c:v>
                </c:pt>
                <c:pt idx="2">
                  <c:v>3.4594594594594597</c:v>
                </c:pt>
                <c:pt idx="3">
                  <c:v>3.3636363636363638</c:v>
                </c:pt>
                <c:pt idx="5">
                  <c:v>3.3794871794871795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D3-4607-B164-EBB547E3B9C9}"/>
            </c:ext>
          </c:extLst>
        </c:ser>
        <c:ser>
          <c:idx val="1"/>
          <c:order val="1"/>
          <c:tx>
            <c:strRef>
              <c:f>'Srednja škola 1'!$E$136</c:f>
              <c:strCache>
                <c:ptCount val="1"/>
                <c:pt idx="0">
                  <c:v>II  klas. period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'Srednja škola 1'!$C$137:$C$142</c:f>
              <c:strCache>
                <c:ptCount val="6"/>
                <c:pt idx="0">
                  <c:v>I - prof. Valentina Topalović Jaredić</c:v>
                </c:pt>
                <c:pt idx="1">
                  <c:v>II - prof. Gordana Lopušina</c:v>
                </c:pt>
                <c:pt idx="2">
                  <c:v>III  - prof. Dragana Glomazić</c:v>
                </c:pt>
                <c:pt idx="3">
                  <c:v>IV -prof.   Jelica Jošanović</c:v>
                </c:pt>
                <c:pt idx="5">
                  <c:v>ukupno</c:v>
                </c:pt>
              </c:strCache>
            </c:strRef>
          </c:cat>
          <c:val>
            <c:numRef>
              <c:f>'Srednja škola 1'!$E$137:$E$142</c:f>
              <c:numCache>
                <c:formatCode>0.00</c:formatCode>
                <c:ptCount val="6"/>
                <c:pt idx="0">
                  <c:v>4.4080000000000004</c:v>
                </c:pt>
                <c:pt idx="1">
                  <c:v>4.6575342465753424</c:v>
                </c:pt>
                <c:pt idx="2">
                  <c:v>4.5510204081632653</c:v>
                </c:pt>
                <c:pt idx="3">
                  <c:v>4.2678571428571432</c:v>
                </c:pt>
                <c:pt idx="5">
                  <c:v>4.4267241379310347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D3-4607-B164-EBB547E3B9C9}"/>
            </c:ext>
          </c:extLst>
        </c:ser>
        <c:ser>
          <c:idx val="2"/>
          <c:order val="2"/>
          <c:tx>
            <c:strRef>
              <c:f>'Srednja škola 1'!$F$136</c:f>
              <c:strCache>
                <c:ptCount val="1"/>
                <c:pt idx="0">
                  <c:v>III  klas. period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'Srednja škola 1'!$C$137:$C$142</c:f>
              <c:strCache>
                <c:ptCount val="6"/>
                <c:pt idx="0">
                  <c:v>I - prof. Valentina Topalović Jaredić</c:v>
                </c:pt>
                <c:pt idx="1">
                  <c:v>II - prof. Gordana Lopušina</c:v>
                </c:pt>
                <c:pt idx="2">
                  <c:v>III  - prof. Dragana Glomazić</c:v>
                </c:pt>
                <c:pt idx="3">
                  <c:v>IV -prof.   Jelica Jošanović</c:v>
                </c:pt>
                <c:pt idx="5">
                  <c:v>ukupno</c:v>
                </c:pt>
              </c:strCache>
            </c:strRef>
          </c:cat>
          <c:val>
            <c:numRef>
              <c:f>'Srednja škola 1'!$F$137:$F$142</c:f>
              <c:numCache>
                <c:formatCode>0.00</c:formatCode>
                <c:ptCount val="6"/>
                <c:pt idx="0">
                  <c:v>4.51</c:v>
                </c:pt>
                <c:pt idx="1">
                  <c:v>4.63</c:v>
                </c:pt>
                <c:pt idx="2">
                  <c:v>4.68</c:v>
                </c:pt>
                <c:pt idx="3">
                  <c:v>4.29</c:v>
                </c:pt>
                <c:pt idx="5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D3-4607-B164-EBB547E3B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0982208"/>
        <c:axId val="350982600"/>
      </c:barChart>
      <c:catAx>
        <c:axId val="35098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982600"/>
        <c:crosses val="autoZero"/>
        <c:auto val="1"/>
        <c:lblAlgn val="ctr"/>
        <c:lblOffset val="100"/>
        <c:noMultiLvlLbl val="0"/>
      </c:catAx>
      <c:valAx>
        <c:axId val="350982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9822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0.17093</cdr:x>
      <cdr:y>0.03734</cdr:y>
    </cdr:from>
    <cdr:to>
      <cdr:x>0.3669</cdr:x>
      <cdr:y>0.34288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7560" y="1117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r-Latn-RS" sz="1400" dirty="0"/>
            <a:t>Struktura učenika po razredima  - uporedni pokazatelji</a:t>
          </a:r>
          <a:endParaRPr lang="en-US" sz="14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0C5-08A4-4F4D-BCEB-3D17741E157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751-E8E8-44EF-A489-44B3B6FCE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98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0C5-08A4-4F4D-BCEB-3D17741E157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751-E8E8-44EF-A489-44B3B6FCE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4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0C5-08A4-4F4D-BCEB-3D17741E157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751-E8E8-44EF-A489-44B3B6FCE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8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0C5-08A4-4F4D-BCEB-3D17741E157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751-E8E8-44EF-A489-44B3B6FCE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50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0C5-08A4-4F4D-BCEB-3D17741E157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751-E8E8-44EF-A489-44B3B6FCE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0C5-08A4-4F4D-BCEB-3D17741E157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751-E8E8-44EF-A489-44B3B6FCE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2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0C5-08A4-4F4D-BCEB-3D17741E157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751-E8E8-44EF-A489-44B3B6FCE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0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0C5-08A4-4F4D-BCEB-3D17741E157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751-E8E8-44EF-A489-44B3B6FCE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66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0C5-08A4-4F4D-BCEB-3D17741E157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751-E8E8-44EF-A489-44B3B6FCE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4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0C5-08A4-4F4D-BCEB-3D17741E157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751-E8E8-44EF-A489-44B3B6FCE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59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0C5-08A4-4F4D-BCEB-3D17741E157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751-E8E8-44EF-A489-44B3B6FCE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7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950C5-08A4-4F4D-BCEB-3D17741E157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8C751-E8E8-44EF-A489-44B3B6FCE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7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131" y="1549083"/>
            <a:ext cx="11443063" cy="2387600"/>
          </a:xfrm>
        </p:spPr>
        <p:txBody>
          <a:bodyPr>
            <a:noAutofit/>
          </a:bodyPr>
          <a:lstStyle/>
          <a:p>
            <a:r>
              <a:rPr lang="sr-Latn-RS" sz="3600" dirty="0" smtClean="0">
                <a:solidFill>
                  <a:srgbClr val="002060"/>
                </a:solidFill>
              </a:rPr>
              <a:t>Analiza uspjeha </a:t>
            </a:r>
            <a:br>
              <a:rPr lang="sr-Latn-RS" sz="3600" dirty="0" smtClean="0">
                <a:solidFill>
                  <a:srgbClr val="002060"/>
                </a:solidFill>
              </a:rPr>
            </a:br>
            <a:r>
              <a:rPr lang="sr-Latn-RS" sz="3600" dirty="0" smtClean="0">
                <a:solidFill>
                  <a:srgbClr val="002060"/>
                </a:solidFill>
              </a:rPr>
              <a:t>učenika srednje škole                    </a:t>
            </a:r>
            <a:br>
              <a:rPr lang="sr-Latn-RS" sz="3600" dirty="0" smtClean="0">
                <a:solidFill>
                  <a:srgbClr val="002060"/>
                </a:solidFill>
              </a:rPr>
            </a:br>
            <a:r>
              <a:rPr lang="sr-Latn-RS" sz="3600" dirty="0" smtClean="0">
                <a:solidFill>
                  <a:srgbClr val="002060"/>
                </a:solidFill>
              </a:rPr>
              <a:t>     na kraju </a:t>
            </a:r>
            <a:r>
              <a:rPr lang="sr-Latn-RS" sz="3600" dirty="0" smtClean="0">
                <a:solidFill>
                  <a:srgbClr val="002060"/>
                </a:solidFill>
              </a:rPr>
              <a:t>III </a:t>
            </a:r>
            <a:r>
              <a:rPr lang="sr-Latn-RS" sz="3600" dirty="0" smtClean="0">
                <a:solidFill>
                  <a:srgbClr val="002060"/>
                </a:solidFill>
              </a:rPr>
              <a:t>klasifikacionog perioda školske 2023/24. godine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4615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solidFill>
                  <a:srgbClr val="0070C0"/>
                </a:solidFill>
              </a:rPr>
              <a:t>Struktura učenika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63778DD-033F-2618-1C61-3C5470686D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6415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2892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Uporedni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poka</a:t>
            </a:r>
            <a:r>
              <a:rPr lang="sr-Latn-RS" dirty="0" smtClean="0">
                <a:solidFill>
                  <a:srgbClr val="0070C0"/>
                </a:solidFill>
              </a:rPr>
              <a:t>zatelji</a:t>
            </a:r>
            <a:r>
              <a:rPr lang="sr-Latn-RS" baseline="0" dirty="0" smtClean="0">
                <a:solidFill>
                  <a:srgbClr val="0070C0"/>
                </a:solidFill>
              </a:rPr>
              <a:t> I - IV razreda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540F2B1-E492-7D33-6743-BC34C816AE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029409"/>
              </p:ext>
            </p:extLst>
          </p:nvPr>
        </p:nvGraphicFramePr>
        <p:xfrm>
          <a:off x="838200" y="1825624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8581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2565</TotalTime>
  <Words>26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Analiza uspjeha  učenika srednje škole                          na kraju III klasifikacionog perioda školske 2023/24. godine</vt:lpstr>
      <vt:lpstr>Struktura učenika</vt:lpstr>
      <vt:lpstr>Uporedni pokazatelji I - IV razreda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uspjeha  učenika srednje škole                          na kraju II klasifikacionog perioda školske 2023/24. godine</dc:title>
  <dc:creator>lenovo</dc:creator>
  <cp:lastModifiedBy>lenovo</cp:lastModifiedBy>
  <cp:revision>5</cp:revision>
  <dcterms:created xsi:type="dcterms:W3CDTF">2024-01-30T02:47:17Z</dcterms:created>
  <dcterms:modified xsi:type="dcterms:W3CDTF">2024-04-03T02:22:32Z</dcterms:modified>
</cp:coreProperties>
</file>