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9" r:id="rId2"/>
  </p:sldMasterIdLst>
  <p:notesMasterIdLst>
    <p:notesMasterId r:id="rId47"/>
  </p:notesMasterIdLst>
  <p:sldIdLst>
    <p:sldId id="498" r:id="rId3"/>
    <p:sldId id="499" r:id="rId4"/>
    <p:sldId id="578" r:id="rId5"/>
    <p:sldId id="555" r:id="rId6"/>
    <p:sldId id="546" r:id="rId7"/>
    <p:sldId id="426" r:id="rId8"/>
    <p:sldId id="505" r:id="rId9"/>
    <p:sldId id="470" r:id="rId10"/>
    <p:sldId id="507" r:id="rId11"/>
    <p:sldId id="428" r:id="rId12"/>
    <p:sldId id="310" r:id="rId13"/>
    <p:sldId id="429" r:id="rId14"/>
    <p:sldId id="524" r:id="rId15"/>
    <p:sldId id="435" r:id="rId16"/>
    <p:sldId id="556" r:id="rId17"/>
    <p:sldId id="355" r:id="rId18"/>
    <p:sldId id="573" r:id="rId19"/>
    <p:sldId id="557" r:id="rId20"/>
    <p:sldId id="378" r:id="rId21"/>
    <p:sldId id="344" r:id="rId22"/>
    <p:sldId id="360" r:id="rId23"/>
    <p:sldId id="370" r:id="rId24"/>
    <p:sldId id="558" r:id="rId25"/>
    <p:sldId id="444" r:id="rId26"/>
    <p:sldId id="488" r:id="rId27"/>
    <p:sldId id="292" r:id="rId28"/>
    <p:sldId id="559" r:id="rId29"/>
    <p:sldId id="560" r:id="rId30"/>
    <p:sldId id="529" r:id="rId31"/>
    <p:sldId id="448" r:id="rId32"/>
    <p:sldId id="530" r:id="rId33"/>
    <p:sldId id="542" r:id="rId34"/>
    <p:sldId id="509" r:id="rId35"/>
    <p:sldId id="511" r:id="rId36"/>
    <p:sldId id="512" r:id="rId37"/>
    <p:sldId id="513" r:id="rId38"/>
    <p:sldId id="525" r:id="rId39"/>
    <p:sldId id="580" r:id="rId40"/>
    <p:sldId id="566" r:id="rId41"/>
    <p:sldId id="523" r:id="rId42"/>
    <p:sldId id="579" r:id="rId43"/>
    <p:sldId id="516" r:id="rId44"/>
    <p:sldId id="543" r:id="rId45"/>
    <p:sldId id="517" r:id="rId4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C92"/>
    <a:srgbClr val="66FFFF"/>
    <a:srgbClr val="FFFF99"/>
    <a:srgbClr val="FEE4F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8545" autoAdjust="0"/>
  </p:normalViewPr>
  <p:slideViewPr>
    <p:cSldViewPr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7560"/>
    </p:cViewPr>
  </p:sorterViewPr>
  <p:notesViewPr>
    <p:cSldViewPr>
      <p:cViewPr varScale="1">
        <p:scale>
          <a:sx n="85" d="100"/>
          <a:sy n="85" d="100"/>
        </p:scale>
        <p:origin x="-375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uspjeh%20na%20nivou%20skole%20-I%20polugo&#273;e%202025-2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c\Desktop\uspjeh%20na%20nivou%20skole%20-I%20polugo&#273;e%202025-26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c\Desktop\uspjeh%20na%20nivou%20skole%20-I%20polugo&#273;e%202025-2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Pc\Desktop\uspjeh%20na%20nivou%20skole%20-I%20polugo&#273;e%202025-26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Pc\Desktop\uspjeh%20na%20nivou%20skole%20-I%20polugo&#273;e%202025-26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Pc\Desktop\uspjeh%20na%20nivou%20skole%20-I%20polugo&#273;e%202025-26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Pc\Desktop\uspjeh%20na%20nivou%20skole%20-I%20polugo&#273;e%202025-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71067698816129"/>
          <c:y val="0.18887847230239915"/>
          <c:w val="0.76428289824767759"/>
          <c:h val="0.5374493730805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'Struktura 2'!$C$3</c:f>
              <c:strCache>
                <c:ptCount val="1"/>
                <c:pt idx="0">
                  <c:v>početak šk. </c:v>
                </c:pt>
              </c:strCache>
            </c:strRef>
          </c:tx>
          <c:invertIfNegative val="0"/>
          <c:cat>
            <c:strRef>
              <c:f>'Struktura 2'!$D$2:$F$2</c:f>
              <c:strCache>
                <c:ptCount val="3"/>
                <c:pt idx="0">
                  <c:v>osnovna šk.</c:v>
                </c:pt>
                <c:pt idx="1">
                  <c:v>srednja šk. </c:v>
                </c:pt>
                <c:pt idx="2">
                  <c:v>ukupno</c:v>
                </c:pt>
              </c:strCache>
            </c:strRef>
          </c:cat>
          <c:val>
            <c:numRef>
              <c:f>'Struktura 2'!$D$3:$F$3</c:f>
              <c:numCache>
                <c:formatCode>General</c:formatCode>
                <c:ptCount val="3"/>
                <c:pt idx="0">
                  <c:v>438</c:v>
                </c:pt>
                <c:pt idx="1">
                  <c:v>28</c:v>
                </c:pt>
                <c:pt idx="2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F-4B10-BFD6-DC693B264E69}"/>
            </c:ext>
          </c:extLst>
        </c:ser>
        <c:ser>
          <c:idx val="1"/>
          <c:order val="1"/>
          <c:tx>
            <c:strRef>
              <c:f>'Struktura 2'!$C$4</c:f>
              <c:strCache>
                <c:ptCount val="1"/>
                <c:pt idx="0">
                  <c:v>I polugođe </c:v>
                </c:pt>
              </c:strCache>
            </c:strRef>
          </c:tx>
          <c:invertIfNegative val="0"/>
          <c:cat>
            <c:strRef>
              <c:f>'Struktura 2'!$D$2:$F$2</c:f>
              <c:strCache>
                <c:ptCount val="3"/>
                <c:pt idx="0">
                  <c:v>osnovna šk.</c:v>
                </c:pt>
                <c:pt idx="1">
                  <c:v>srednja šk. </c:v>
                </c:pt>
                <c:pt idx="2">
                  <c:v>ukupno</c:v>
                </c:pt>
              </c:strCache>
            </c:strRef>
          </c:cat>
          <c:val>
            <c:numRef>
              <c:f>'Struktura 2'!$D$4:$F$4</c:f>
              <c:numCache>
                <c:formatCode>General</c:formatCode>
                <c:ptCount val="3"/>
                <c:pt idx="0">
                  <c:v>410</c:v>
                </c:pt>
                <c:pt idx="1">
                  <c:v>28</c:v>
                </c:pt>
                <c:pt idx="2">
                  <c:v>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DF-4B10-BFD6-DC693B264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659456"/>
        <c:axId val="194660992"/>
      </c:barChart>
      <c:catAx>
        <c:axId val="194659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4660992"/>
        <c:crosses val="autoZero"/>
        <c:auto val="1"/>
        <c:lblAlgn val="ctr"/>
        <c:lblOffset val="100"/>
        <c:noMultiLvlLbl val="0"/>
      </c:catAx>
      <c:valAx>
        <c:axId val="194660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46594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700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ME" sz="1100" b="0"/>
              <a:t>Instrument za IV razred </a:t>
            </a:r>
            <a:r>
              <a:rPr lang="en-US" sz="1100" b="0"/>
              <a:t>za I</a:t>
            </a:r>
            <a:r>
              <a:rPr lang="bs-Latn-BA" sz="1100" b="0"/>
              <a:t> polugođe</a:t>
            </a:r>
            <a:endParaRPr lang="en-US" sz="1100" b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(3)'!$C$252</c:f>
              <c:strCache>
                <c:ptCount val="1"/>
                <c:pt idx="0">
                  <c:v>I klas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C1F-4DF6-B2A1-4FFD0849E75F}"/>
              </c:ext>
            </c:extLst>
          </c:dPt>
          <c:cat>
            <c:strRef>
              <c:f>'[uspjeh na nivou skole -I polugođe 2025-26.xlsx]pregled 1 (3)'!$B$253:$B$263</c:f>
              <c:strCache>
                <c:ptCount val="11"/>
                <c:pt idx="0">
                  <c:v>klavir</c:v>
                </c:pt>
                <c:pt idx="1">
                  <c:v>harmonika </c:v>
                </c:pt>
                <c:pt idx="2">
                  <c:v>gitara</c:v>
                </c:pt>
                <c:pt idx="3">
                  <c:v>violina</c:v>
                </c:pt>
                <c:pt idx="4">
                  <c:v>violončelo</c:v>
                </c:pt>
                <c:pt idx="5">
                  <c:v>flauta</c:v>
                </c:pt>
                <c:pt idx="6">
                  <c:v>klarinet</c:v>
                </c:pt>
                <c:pt idx="7">
                  <c:v> truba</c:v>
                </c:pt>
                <c:pt idx="8">
                  <c:v>saksofon</c:v>
                </c:pt>
                <c:pt idx="10">
                  <c:v>na nivou skole</c:v>
                </c:pt>
              </c:strCache>
            </c:strRef>
          </c:cat>
          <c:val>
            <c:numRef>
              <c:f>'[uspjeh na nivou skole -I polugođe 2025-26.xlsx]pregled 1 (3)'!$C$253:$C$263</c:f>
              <c:numCache>
                <c:formatCode>0.00</c:formatCode>
                <c:ptCount val="11"/>
                <c:pt idx="0">
                  <c:v>4.5909090909090899</c:v>
                </c:pt>
                <c:pt idx="1">
                  <c:v>4.75</c:v>
                </c:pt>
                <c:pt idx="2">
                  <c:v>4.8571428571428603</c:v>
                </c:pt>
                <c:pt idx="3">
                  <c:v>4.6666666666666696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4.7169811320754702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F-4DF6-B2A1-4FFD0849E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090456"/>
        <c:axId val="344099864"/>
      </c:barChart>
      <c:catAx>
        <c:axId val="344090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99864"/>
        <c:crosses val="autoZero"/>
        <c:auto val="1"/>
        <c:lblAlgn val="ctr"/>
        <c:lblOffset val="100"/>
        <c:noMultiLvlLbl val="0"/>
      </c:catAx>
      <c:valAx>
        <c:axId val="34409986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90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effectLst>
            <a:outerShdw blurRad="50800" dist="50800" dir="5400000" algn="ctr" rotWithShape="0">
              <a:sysClr val="window" lastClr="FFFFFF">
                <a:lumMod val="65000"/>
              </a:sysClr>
            </a:outerShdw>
          </a:effectLst>
        </c:spPr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c6a24aa0-9960-4f3b-8f27-e5dfefd06d11}"/>
      </c:ext>
    </c:extLst>
  </c:chart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ME" sz="1400" b="0" i="0" u="none" strike="noStrike" kern="1200" baseline="0">
                <a:solidFill>
                  <a:sysClr val="windowText" lastClr="000000"/>
                </a:solidFill>
              </a:rPr>
              <a:t>Instrument za V razred </a:t>
            </a:r>
            <a:r>
              <a:rPr lang="en-US" sz="1400" b="0" i="0" u="none" strike="noStrike" kern="1200" baseline="0">
                <a:solidFill>
                  <a:sysClr val="windowText" lastClr="000000"/>
                </a:solidFill>
              </a:rPr>
              <a:t>za I</a:t>
            </a:r>
            <a:r>
              <a:rPr lang="bs-Latn-BA" sz="1400" b="0" i="0" u="none" strike="noStrike" kern="1200" baseline="0">
                <a:solidFill>
                  <a:sysClr val="windowText" lastClr="000000"/>
                </a:solidFill>
              </a:rPr>
              <a:t> polugođe</a:t>
            </a:r>
            <a:endParaRPr lang="en-US" sz="1400" b="0" i="0" u="none" strike="noStrike" kern="1200" baseline="0">
              <a:solidFill>
                <a:sysClr val="windowText" lastClr="000000"/>
              </a:solidFill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504524691375"/>
          <c:y val="0.137926779771085"/>
          <c:w val="0.83572399180714896"/>
          <c:h val="0.570008027347096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82-4B84-8855-382C8512DC0E}"/>
              </c:ext>
            </c:extLst>
          </c:dPt>
          <c:cat>
            <c:strRef>
              <c:f>'[uspjeh na nivou skole -I polugođe 2025-26.xlsx]pregled 1 (3)'!$B$276:$B$285</c:f>
              <c:strCache>
                <c:ptCount val="10"/>
                <c:pt idx="0">
                  <c:v>klavir</c:v>
                </c:pt>
                <c:pt idx="1">
                  <c:v>harmonika </c:v>
                </c:pt>
                <c:pt idx="2">
                  <c:v>gitara</c:v>
                </c:pt>
                <c:pt idx="3">
                  <c:v>violina</c:v>
                </c:pt>
                <c:pt idx="4">
                  <c:v>violončelo</c:v>
                </c:pt>
                <c:pt idx="5">
                  <c:v>flauta</c:v>
                </c:pt>
                <c:pt idx="6">
                  <c:v>klarinet</c:v>
                </c:pt>
                <c:pt idx="7">
                  <c:v> truba</c:v>
                </c:pt>
                <c:pt idx="8">
                  <c:v>saksofon</c:v>
                </c:pt>
                <c:pt idx="9">
                  <c:v>ukupno</c:v>
                </c:pt>
              </c:strCache>
            </c:strRef>
          </c:cat>
          <c:val>
            <c:numRef>
              <c:f>'[uspjeh na nivou skole -I polugođe 2025-26.xlsx]pregled 1 (3)'!$C$276:$C$285</c:f>
              <c:numCache>
                <c:formatCode>0.00</c:formatCode>
                <c:ptCount val="10"/>
                <c:pt idx="0">
                  <c:v>4.1111111111111098</c:v>
                </c:pt>
                <c:pt idx="1">
                  <c:v>5</c:v>
                </c:pt>
                <c:pt idx="2">
                  <c:v>4.4285714285714297</c:v>
                </c:pt>
                <c:pt idx="3">
                  <c:v>4.8</c:v>
                </c:pt>
                <c:pt idx="4">
                  <c:v>4</c:v>
                </c:pt>
                <c:pt idx="5">
                  <c:v>4.4285714285714297</c:v>
                </c:pt>
                <c:pt idx="6">
                  <c:v>0</c:v>
                </c:pt>
                <c:pt idx="7">
                  <c:v>4.6666666666666696</c:v>
                </c:pt>
                <c:pt idx="8">
                  <c:v>5</c:v>
                </c:pt>
                <c:pt idx="9">
                  <c:v>4.4444444444444402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2-4B84-8855-382C8512D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79544"/>
        <c:axId val="338773264"/>
      </c:barChart>
      <c:catAx>
        <c:axId val="469179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73264"/>
        <c:crosses val="autoZero"/>
        <c:auto val="1"/>
        <c:lblAlgn val="ctr"/>
        <c:lblOffset val="100"/>
        <c:noMultiLvlLbl val="0"/>
      </c:catAx>
      <c:valAx>
        <c:axId val="33877326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1795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d88825ca-e932-4701-9bc9-c06e595e6ce8}"/>
      </c:ext>
    </c:extLst>
  </c:chart>
  <c:spPr>
    <a:ln w="9525" cap="flat" cmpd="sng" algn="ctr">
      <a:solidFill>
        <a:schemeClr val="bg1">
          <a:lumMod val="65000"/>
        </a:scheme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r-Latn-ME" sz="1400" b="0" i="0" u="none" strike="noStrike" kern="1200" baseline="0">
                <a:solidFill>
                  <a:sysClr val="windowText" lastClr="000000"/>
                </a:solidFill>
              </a:rPr>
              <a:t>Instrument za VI razred </a:t>
            </a:r>
            <a:r>
              <a:rPr lang="en-US" sz="1400" b="0" i="0" u="none" strike="noStrike" kern="1200" baseline="0">
                <a:solidFill>
                  <a:sysClr val="windowText" lastClr="000000"/>
                </a:solidFill>
              </a:rPr>
              <a:t>za I</a:t>
            </a:r>
            <a:r>
              <a:rPr lang="bs-Latn-BA" sz="1400" b="0" i="0" u="none" strike="noStrike" kern="1200" baseline="0">
                <a:solidFill>
                  <a:sysClr val="windowText" lastClr="000000"/>
                </a:solidFill>
              </a:rPr>
              <a:t> polugođe</a:t>
            </a:r>
            <a:endParaRPr lang="en-US" sz="1400" b="0" i="0" u="none" strike="noStrike" kern="1200" baseline="0">
              <a:solidFill>
                <a:sysClr val="windowText" lastClr="0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
</a:t>
            </a:r>
            <a:endParaRPr lang="en-US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07147740747908"/>
          <c:y val="0.151677994648063"/>
          <c:w val="0.838649442661074"/>
          <c:h val="0.566328964579753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40-4D69-A733-BB6A25147806}"/>
              </c:ext>
            </c:extLst>
          </c:dPt>
          <c:cat>
            <c:strRef>
              <c:f>'[uspjeh na nivou skole -I polugođe 2025-26.xlsx]pregled 1 (3)'!$B$289:$B$298</c:f>
              <c:strCache>
                <c:ptCount val="10"/>
                <c:pt idx="0">
                  <c:v>klavir</c:v>
                </c:pt>
                <c:pt idx="1">
                  <c:v>harmonika </c:v>
                </c:pt>
                <c:pt idx="2">
                  <c:v>gitara</c:v>
                </c:pt>
                <c:pt idx="3">
                  <c:v>violina</c:v>
                </c:pt>
                <c:pt idx="4">
                  <c:v>violončelo</c:v>
                </c:pt>
                <c:pt idx="5">
                  <c:v>flauta</c:v>
                </c:pt>
                <c:pt idx="6">
                  <c:v>klarinet</c:v>
                </c:pt>
                <c:pt idx="7">
                  <c:v> truba</c:v>
                </c:pt>
                <c:pt idx="9">
                  <c:v>na nivou skole</c:v>
                </c:pt>
              </c:strCache>
            </c:strRef>
          </c:cat>
          <c:val>
            <c:numRef>
              <c:f>'[uspjeh na nivou skole -I polugođe 2025-26.xlsx]pregled 1 (3)'!$C$289:$C$298</c:f>
              <c:numCache>
                <c:formatCode>0.00</c:formatCode>
                <c:ptCount val="10"/>
                <c:pt idx="0">
                  <c:v>4.3</c:v>
                </c:pt>
                <c:pt idx="1">
                  <c:v>4.71428571428571</c:v>
                </c:pt>
                <c:pt idx="2">
                  <c:v>0</c:v>
                </c:pt>
                <c:pt idx="3">
                  <c:v>4.5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  <c:pt idx="7">
                  <c:v>4.5</c:v>
                </c:pt>
                <c:pt idx="9" formatCode="General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0-4D69-A733-BB6A25147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948360"/>
        <c:axId val="346941304"/>
      </c:barChart>
      <c:catAx>
        <c:axId val="346948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941304"/>
        <c:crosses val="autoZero"/>
        <c:auto val="1"/>
        <c:lblAlgn val="ctr"/>
        <c:lblOffset val="100"/>
        <c:noMultiLvlLbl val="0"/>
      </c:catAx>
      <c:valAx>
        <c:axId val="3469413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948360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94f0bf67-38e5-446a-9a32-0628fea63fa6}"/>
      </c:ext>
    </c:extLst>
  </c:chart>
  <c:spPr>
    <a:ln w="9525" cap="flat" cmpd="sng" algn="ctr">
      <a:solidFill>
        <a:schemeClr val="bg1">
          <a:lumMod val="65000"/>
        </a:scheme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s-Latn-BA" sz="1400" b="0" i="0" u="none" strike="noStrike" baseline="0">
                <a:effectLst/>
              </a:rPr>
              <a:t>Uspjeh po odsjecima  za VIII razred </a:t>
            </a:r>
            <a:endParaRPr lang="en-US" sz="140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029409942966401"/>
          <c:y val="0.14110312574564501"/>
          <c:w val="0.81300975913106799"/>
          <c:h val="0.54983879742304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(3)'!$C$316</c:f>
              <c:strCache>
                <c:ptCount val="1"/>
                <c:pt idx="0">
                  <c:v>I polugođe 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B2A-4776-B298-3F74A90E26DF}"/>
              </c:ext>
            </c:extLst>
          </c:dPt>
          <c:cat>
            <c:strRef>
              <c:f>'[uspjeh na nivou skole -I polugođe 2025-26.xlsx]pregled 1 (3)'!$B$317:$B$326</c:f>
              <c:strCache>
                <c:ptCount val="10"/>
                <c:pt idx="0">
                  <c:v>klavir</c:v>
                </c:pt>
                <c:pt idx="1">
                  <c:v>harmonika </c:v>
                </c:pt>
                <c:pt idx="2">
                  <c:v>gitara</c:v>
                </c:pt>
                <c:pt idx="3">
                  <c:v>violina</c:v>
                </c:pt>
                <c:pt idx="4">
                  <c:v>violončelo</c:v>
                </c:pt>
                <c:pt idx="5">
                  <c:v>flauta</c:v>
                </c:pt>
                <c:pt idx="6">
                  <c:v>klarinet</c:v>
                </c:pt>
                <c:pt idx="7">
                  <c:v> truba</c:v>
                </c:pt>
                <c:pt idx="8">
                  <c:v>saksofon</c:v>
                </c:pt>
                <c:pt idx="9">
                  <c:v>ukupno</c:v>
                </c:pt>
              </c:strCache>
            </c:strRef>
          </c:cat>
          <c:val>
            <c:numRef>
              <c:f>'[uspjeh na nivou skole -I polugođe 2025-26.xlsx]pregled 1 (3)'!$D$317:$D$326</c:f>
              <c:numCache>
                <c:formatCode>0.00</c:formatCode>
                <c:ptCount val="10"/>
                <c:pt idx="0">
                  <c:v>4.1666666666666696</c:v>
                </c:pt>
                <c:pt idx="1">
                  <c:v>4.25</c:v>
                </c:pt>
                <c:pt idx="2">
                  <c:v>4.0833333333333304</c:v>
                </c:pt>
                <c:pt idx="3">
                  <c:v>4</c:v>
                </c:pt>
                <c:pt idx="4">
                  <c:v>0</c:v>
                </c:pt>
                <c:pt idx="5">
                  <c:v>4.25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4.1739130434782599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2A-4776-B298-3F74A90E2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771304"/>
        <c:axId val="338776400"/>
      </c:barChart>
      <c:catAx>
        <c:axId val="338771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76400"/>
        <c:crosses val="autoZero"/>
        <c:auto val="1"/>
        <c:lblAlgn val="ctr"/>
        <c:lblOffset val="100"/>
        <c:noMultiLvlLbl val="0"/>
      </c:catAx>
      <c:valAx>
        <c:axId val="33877640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71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83c98518-31cf-44bb-87a7-220d2b9268a4}"/>
      </c:ext>
    </c:extLst>
  </c:chart>
  <c:spPr>
    <a:ln w="9525" cap="flat" cmpd="sng" algn="ctr">
      <a:solidFill>
        <a:schemeClr val="bg1">
          <a:lumMod val="65000"/>
        </a:scheme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s-Latn-BA" sz="1400" b="0" i="0" u="none" strike="noStrike" baseline="0">
                <a:effectLst/>
              </a:rPr>
              <a:t>Uspjeh po odsjecima  za VIII razred </a:t>
            </a:r>
            <a:endParaRPr lang="en-US" sz="140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029409942966401"/>
          <c:y val="0.14110312574564501"/>
          <c:w val="0.81300975913106799"/>
          <c:h val="0.54983879742304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(3)'!$C$316</c:f>
              <c:strCache>
                <c:ptCount val="1"/>
                <c:pt idx="0">
                  <c:v>I polugođe 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A99-4BDD-A36C-A920ADC0DF18}"/>
              </c:ext>
            </c:extLst>
          </c:dPt>
          <c:cat>
            <c:strRef>
              <c:f>'[uspjeh na nivou skole -I polugođe 2025-26.xlsx]pregled 1 (3)'!$B$317:$B$326</c:f>
              <c:strCache>
                <c:ptCount val="10"/>
                <c:pt idx="0">
                  <c:v>klavir</c:v>
                </c:pt>
                <c:pt idx="1">
                  <c:v>harmonika </c:v>
                </c:pt>
                <c:pt idx="2">
                  <c:v>gitara</c:v>
                </c:pt>
                <c:pt idx="3">
                  <c:v>violina</c:v>
                </c:pt>
                <c:pt idx="4">
                  <c:v>violončelo</c:v>
                </c:pt>
                <c:pt idx="5">
                  <c:v>flauta</c:v>
                </c:pt>
                <c:pt idx="6">
                  <c:v>klarinet</c:v>
                </c:pt>
                <c:pt idx="7">
                  <c:v> truba</c:v>
                </c:pt>
                <c:pt idx="8">
                  <c:v>saksofon</c:v>
                </c:pt>
                <c:pt idx="9">
                  <c:v>ukupno</c:v>
                </c:pt>
              </c:strCache>
            </c:strRef>
          </c:cat>
          <c:val>
            <c:numRef>
              <c:f>'[uspjeh na nivou skole -I polugođe 2025-26.xlsx]pregled 1 (3)'!$D$317:$D$326</c:f>
              <c:numCache>
                <c:formatCode>0.00</c:formatCode>
                <c:ptCount val="10"/>
                <c:pt idx="0">
                  <c:v>4.1666666666666696</c:v>
                </c:pt>
                <c:pt idx="1">
                  <c:v>4.25</c:v>
                </c:pt>
                <c:pt idx="2">
                  <c:v>4.0833333333333304</c:v>
                </c:pt>
                <c:pt idx="3">
                  <c:v>4</c:v>
                </c:pt>
                <c:pt idx="4">
                  <c:v>0</c:v>
                </c:pt>
                <c:pt idx="5">
                  <c:v>4.25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4.1739130434782599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99-4BDD-A36C-A920ADC0D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771304"/>
        <c:axId val="338776400"/>
      </c:barChart>
      <c:catAx>
        <c:axId val="338771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76400"/>
        <c:crosses val="autoZero"/>
        <c:auto val="1"/>
        <c:lblAlgn val="ctr"/>
        <c:lblOffset val="100"/>
        <c:noMultiLvlLbl val="0"/>
      </c:catAx>
      <c:valAx>
        <c:axId val="33877640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71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83c98518-31cf-44bb-87a7-220d2b9268a4}"/>
      </c:ext>
    </c:extLst>
  </c:chart>
  <c:spPr>
    <a:ln w="9525" cap="flat" cmpd="sng" algn="ctr">
      <a:solidFill>
        <a:schemeClr val="bg1">
          <a:lumMod val="65000"/>
        </a:scheme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s-Latn-BA" sz="1200" b="0" i="0" u="none" strike="noStrike" baseline="0">
                <a:effectLst/>
              </a:rPr>
              <a:t>Uspjeh </a:t>
            </a:r>
            <a:r>
              <a:rPr lang="sr-Latn-ME" sz="1200" b="0" i="0" u="none" strike="noStrike" baseline="0">
                <a:effectLst/>
              </a:rPr>
              <a:t>po  instrumentima</a:t>
            </a:r>
          </a:p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ME" sz="1200" b="0" i="0" u="none" strike="noStrike" baseline="0">
                <a:effectLst/>
              </a:rPr>
              <a:t> </a:t>
            </a:r>
            <a:r>
              <a:rPr lang="en-US" sz="1200" b="0" i="0" u="none" strike="noStrike" baseline="0">
                <a:effectLst/>
              </a:rPr>
              <a:t>za </a:t>
            </a:r>
            <a:r>
              <a:rPr lang="sr-Latn-ME" sz="1200" b="0" i="0" u="none" strike="noStrike" baseline="0">
                <a:effectLst/>
              </a:rPr>
              <a:t>IX</a:t>
            </a:r>
            <a:r>
              <a:rPr lang="en-US" sz="1200" b="0" i="0" u="none" strike="noStrike" baseline="0">
                <a:effectLst/>
              </a:rPr>
              <a:t> razred </a:t>
            </a:r>
            <a:r>
              <a:rPr lang="bs-Latn-BA" sz="1200" b="0" i="0" u="none" strike="noStrike" baseline="0">
                <a:effectLst/>
              </a:rPr>
              <a:t>na kraju I polugođa</a:t>
            </a:r>
            <a:endParaRPr lang="en-US" sz="1200"/>
          </a:p>
        </c:rich>
      </c:tx>
      <c:layout>
        <c:manualLayout>
          <c:xMode val="edge"/>
          <c:yMode val="edge"/>
          <c:x val="0.29186417678132598"/>
          <c:y val="1.449275362318840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029409942966401"/>
          <c:y val="0.14110312574564501"/>
          <c:w val="0.81300975913106799"/>
          <c:h val="0.549838797423048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BACC6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2B-40EB-B497-05227D0320D6}"/>
              </c:ext>
            </c:extLst>
          </c:dPt>
          <c:cat>
            <c:strRef>
              <c:f>'[uspjeh na nivou skole -I polugođe 2025-26.xlsx]pregled 1 (3)'!$B$333:$B$342</c:f>
              <c:strCache>
                <c:ptCount val="10"/>
                <c:pt idx="0">
                  <c:v>klavir</c:v>
                </c:pt>
                <c:pt idx="1">
                  <c:v>harmonika </c:v>
                </c:pt>
                <c:pt idx="2">
                  <c:v>gitara</c:v>
                </c:pt>
                <c:pt idx="3">
                  <c:v>violina</c:v>
                </c:pt>
                <c:pt idx="4">
                  <c:v>violončelo</c:v>
                </c:pt>
                <c:pt idx="5">
                  <c:v>flauta</c:v>
                </c:pt>
                <c:pt idx="6">
                  <c:v>klarinet</c:v>
                </c:pt>
                <c:pt idx="7">
                  <c:v> truba</c:v>
                </c:pt>
                <c:pt idx="8">
                  <c:v>saksofon</c:v>
                </c:pt>
                <c:pt idx="9">
                  <c:v>ukupno</c:v>
                </c:pt>
              </c:strCache>
            </c:strRef>
          </c:cat>
          <c:val>
            <c:numRef>
              <c:f>'[uspjeh na nivou skole -I polugođe 2025-26.xlsx]pregled 1 (3)'!$D$333:$D$342</c:f>
              <c:numCache>
                <c:formatCode>0.00</c:formatCode>
                <c:ptCount val="10"/>
                <c:pt idx="0">
                  <c:v>2</c:v>
                </c:pt>
                <c:pt idx="1">
                  <c:v>5</c:v>
                </c:pt>
                <c:pt idx="2">
                  <c:v>4.5</c:v>
                </c:pt>
                <c:pt idx="3">
                  <c:v>4</c:v>
                </c:pt>
                <c:pt idx="4">
                  <c:v>4.5</c:v>
                </c:pt>
                <c:pt idx="5">
                  <c:v>3.3333333333333299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3.8181818181818201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B-40EB-B497-05227D032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090064"/>
        <c:axId val="344097120"/>
      </c:barChart>
      <c:catAx>
        <c:axId val="344090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97120"/>
        <c:crosses val="autoZero"/>
        <c:auto val="1"/>
        <c:lblAlgn val="ctr"/>
        <c:lblOffset val="100"/>
        <c:noMultiLvlLbl val="0"/>
      </c:catAx>
      <c:valAx>
        <c:axId val="34409712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900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7b4c2e21-5f11-4faf-86d2-fa608bac7638}"/>
      </c:ext>
    </c:extLst>
  </c:chart>
  <c:spPr>
    <a:ln w="9525" cap="flat" cmpd="sng" algn="ctr">
      <a:solidFill>
        <a:schemeClr val="bg1">
          <a:lumMod val="65000"/>
        </a:scheme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ME" sz="1200"/>
              <a:t>Solfeđo devetogodišnji obrazovni program</a:t>
            </a:r>
            <a:r>
              <a:rPr lang="sr-Latn-ME" sz="1200" baseline="0"/>
              <a:t> na kraju I polugođa</a:t>
            </a:r>
            <a:endParaRPr lang="en-US" sz="1200"/>
          </a:p>
        </c:rich>
      </c:tx>
      <c:layout>
        <c:manualLayout>
          <c:xMode val="edge"/>
          <c:yMode val="edge"/>
          <c:x val="0.19302875936811301"/>
          <c:y val="4.0576837858028701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(3)'!$C$437</c:f>
              <c:strCache>
                <c:ptCount val="1"/>
                <c:pt idx="0">
                  <c:v>I polugođe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5A0-491F-AFEC-A9B9A7C4DAE8}"/>
              </c:ext>
            </c:extLst>
          </c:dPt>
          <c:cat>
            <c:strRef>
              <c:f>'[uspjeh na nivou skole -I polugođe 2025-26.xlsx]pregled 1 (3)'!$B$438:$B$445</c:f>
              <c:strCache>
                <c:ptCount val="8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7">
                  <c:v>na nivou škole</c:v>
                </c:pt>
              </c:strCache>
            </c:strRef>
          </c:cat>
          <c:val>
            <c:numRef>
              <c:f>'[uspjeh na nivou skole -I polugođe 2025-26.xlsx]pregled 1 (3)'!$C$438:$C$445</c:f>
              <c:numCache>
                <c:formatCode>0.00</c:formatCode>
                <c:ptCount val="8"/>
                <c:pt idx="0">
                  <c:v>4.51</c:v>
                </c:pt>
                <c:pt idx="1">
                  <c:v>4.5</c:v>
                </c:pt>
                <c:pt idx="2">
                  <c:v>4.33</c:v>
                </c:pt>
                <c:pt idx="3">
                  <c:v>4.07</c:v>
                </c:pt>
                <c:pt idx="4">
                  <c:v>3.93</c:v>
                </c:pt>
                <c:pt idx="5">
                  <c:v>3.73</c:v>
                </c:pt>
                <c:pt idx="7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0-491F-AFEC-A9B9A7C4D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914488"/>
        <c:axId val="343914880"/>
      </c:barChart>
      <c:catAx>
        <c:axId val="34391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14880"/>
        <c:crosses val="autoZero"/>
        <c:auto val="1"/>
        <c:lblAlgn val="ctr"/>
        <c:lblOffset val="100"/>
        <c:noMultiLvlLbl val="0"/>
      </c:catAx>
      <c:valAx>
        <c:axId val="3439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14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 rtl="0"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da73374-f8bd-4588-bcb1-7cdd7b66ac48}"/>
      </c:ext>
    </c:extLst>
  </c:chart>
  <c:spPr>
    <a:solidFill>
      <a:schemeClr val="bg1"/>
    </a:solidFill>
    <a:ln w="6350" cap="flat" cmpd="sng" algn="ctr">
      <a:solidFill>
        <a:sysClr val="window" lastClr="FFFFFF">
          <a:lumMod val="75000"/>
        </a:sysClr>
      </a:solidFill>
      <a:prstDash val="solid"/>
      <a:round/>
    </a:ln>
    <a:effectLst/>
  </c:spPr>
  <c:txPr>
    <a:bodyPr/>
    <a:lstStyle/>
    <a:p>
      <a:pPr>
        <a:defRPr lang="en-US" sz="8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vi-VN" sz="1050"/>
              <a:t>Solfeđo – šestogodišnji obrazovni program</a:t>
            </a:r>
            <a:endParaRPr lang="en-US" sz="1050"/>
          </a:p>
        </c:rich>
      </c:tx>
      <c:layout>
        <c:manualLayout>
          <c:xMode val="edge"/>
          <c:yMode val="edge"/>
          <c:x val="0.24585909812120901"/>
          <c:y val="4.048326771653539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(3)'!$C$456</c:f>
              <c:strCache>
                <c:ptCount val="1"/>
                <c:pt idx="0">
                  <c:v>I polugođe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CF2D-4A00-A0C8-6B97190CD7EA}"/>
              </c:ext>
            </c:extLst>
          </c:dPt>
          <c:cat>
            <c:strRef>
              <c:f>'[uspjeh na nivou skole -I polugođe 2025-26.xlsx]pregled 1 (3)'!$B$457:$B$464</c:f>
              <c:strCache>
                <c:ptCount val="8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7">
                  <c:v>na nivou skole</c:v>
                </c:pt>
              </c:strCache>
            </c:strRef>
          </c:cat>
          <c:val>
            <c:numRef>
              <c:f>'[uspjeh na nivou skole -I polugođe 2025-26.xlsx]pregled 1 (3)'!$C$457:$C$464</c:f>
              <c:numCache>
                <c:formatCode>0.00</c:formatCode>
                <c:ptCount val="8"/>
                <c:pt idx="1">
                  <c:v>4</c:v>
                </c:pt>
                <c:pt idx="2">
                  <c:v>4.67</c:v>
                </c:pt>
                <c:pt idx="3">
                  <c:v>3</c:v>
                </c:pt>
                <c:pt idx="4">
                  <c:v>3</c:v>
                </c:pt>
                <c:pt idx="7">
                  <c:v>3.62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2D-4A00-A0C8-6B97190CD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916056"/>
        <c:axId val="343917232"/>
      </c:barChart>
      <c:catAx>
        <c:axId val="34391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17232"/>
        <c:crosses val="autoZero"/>
        <c:auto val="1"/>
        <c:lblAlgn val="ctr"/>
        <c:lblOffset val="100"/>
        <c:noMultiLvlLbl val="0"/>
      </c:catAx>
      <c:valAx>
        <c:axId val="34391723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160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79e02109-122b-4090-bca5-cbdd93c1f445}"/>
      </c:ext>
    </c:extLst>
  </c:chart>
  <c:spPr>
    <a:ln w="9525" cap="flat" cmpd="sng" algn="ctr">
      <a:solidFill>
        <a:sysClr val="window" lastClr="FFFFFF">
          <a:lumMod val="75000"/>
        </a:sysClr>
      </a:solidFill>
      <a:prstDash val="solid"/>
      <a:round/>
    </a:ln>
  </c:spPr>
  <c:txPr>
    <a:bodyPr/>
    <a:lstStyle/>
    <a:p>
      <a:pPr>
        <a:defRPr lang="en-US" sz="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vi-VN" sz="1000" b="0" dirty="0"/>
              <a:t>Solfeđo –trogodišnji obrazovni program</a:t>
            </a:r>
            <a:endParaRPr lang="en-US" sz="1000" b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(3)'!$C$479</c:f>
              <c:strCache>
                <c:ptCount val="1"/>
                <c:pt idx="0">
                  <c:v>I polugođe</c:v>
                </c:pt>
              </c:strCache>
            </c:strRef>
          </c:tx>
          <c:invertIfNegative val="0"/>
          <c:cat>
            <c:strRef>
              <c:f>'[uspjeh na nivou skole -I polugođe 2025-26.xlsx]pregled 1 (3)'!$B$480:$B$484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4">
                  <c:v>na nivou škole</c:v>
                </c:pt>
              </c:strCache>
            </c:strRef>
          </c:cat>
          <c:val>
            <c:numRef>
              <c:f>'[uspjeh na nivou skole -I polugođe 2025-26.xlsx]pregled 1 (3)'!$C$480:$C$484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3.67</c:v>
                </c:pt>
                <c:pt idx="4">
                  <c:v>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9-476D-AB2E-DDBBC9BB2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100648"/>
        <c:axId val="344088888"/>
      </c:barChart>
      <c:catAx>
        <c:axId val="344100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88888"/>
        <c:crosses val="autoZero"/>
        <c:auto val="1"/>
        <c:lblAlgn val="ctr"/>
        <c:lblOffset val="100"/>
        <c:noMultiLvlLbl val="0"/>
      </c:catAx>
      <c:valAx>
        <c:axId val="344088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1006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174825c0-0b8f-489e-91df-01da58dd4734}"/>
      </c:ext>
    </c:extLst>
  </c:chart>
  <c:spPr>
    <a:ln w="6350" cap="flat" cmpd="sng" algn="ctr">
      <a:solidFill>
        <a:sysClr val="window" lastClr="FFFFFF">
          <a:lumMod val="75000"/>
        </a:sys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ME" sz="1050"/>
              <a:t>Solo pjevanje</a:t>
            </a:r>
            <a:r>
              <a:rPr lang="sr-Latn-ME" sz="1050" baseline="0"/>
              <a:t> na kraju I polugođa</a:t>
            </a:r>
            <a:endParaRPr lang="en-US" sz="1050"/>
          </a:p>
        </c:rich>
      </c:tx>
      <c:layout>
        <c:manualLayout>
          <c:xMode val="edge"/>
          <c:yMode val="edge"/>
          <c:x val="0.396518231831191"/>
          <c:y val="3.6316601049868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(3)'!$C$416</c:f>
              <c:strCache>
                <c:ptCount val="1"/>
                <c:pt idx="0">
                  <c:v>I polugođe</c:v>
                </c:pt>
              </c:strCache>
            </c:strRef>
          </c:tx>
          <c:invertIfNegative val="0"/>
          <c:cat>
            <c:strRef>
              <c:f>'[uspjeh na nivou skole -I polugođe 2025-26.xlsx]pregled 1 (3)'!$B$417:$B$421</c:f>
              <c:strCache>
                <c:ptCount val="5"/>
                <c:pt idx="0">
                  <c:v>I </c:v>
                </c:pt>
                <c:pt idx="1">
                  <c:v>II</c:v>
                </c:pt>
                <c:pt idx="2">
                  <c:v>III</c:v>
                </c:pt>
                <c:pt idx="4">
                  <c:v>na nivou škole</c:v>
                </c:pt>
              </c:strCache>
            </c:strRef>
          </c:cat>
          <c:val>
            <c:numRef>
              <c:f>'[uspjeh na nivou skole -I polugođe 2025-26.xlsx]pregled 1 (3)'!$C$417:$C$421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3-4A22-A241-C93261A4F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094768"/>
        <c:axId val="344095160"/>
      </c:barChart>
      <c:catAx>
        <c:axId val="34409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95160"/>
        <c:crosses val="autoZero"/>
        <c:auto val="1"/>
        <c:lblAlgn val="ctr"/>
        <c:lblOffset val="100"/>
        <c:noMultiLvlLbl val="0"/>
      </c:catAx>
      <c:valAx>
        <c:axId val="344095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947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5a8eb629-d8f1-4753-8846-111f1d6dfb93}"/>
      </c:ext>
    </c:extLst>
  </c:chart>
  <c:spPr>
    <a:ln w="9525" cap="flat" cmpd="sng" algn="ctr">
      <a:solidFill>
        <a:sysClr val="window" lastClr="FFFFFF">
          <a:lumMod val="75000"/>
        </a:sysClr>
      </a:solidFill>
      <a:prstDash val="solid"/>
      <a:round/>
    </a:ln>
  </c:spPr>
  <c:txPr>
    <a:bodyPr/>
    <a:lstStyle/>
    <a:p>
      <a:pPr>
        <a:defRPr lang="en-US" sz="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/>
              <a:t>IV razred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20648028752501"/>
          <c:y val="0.19041425818882499"/>
          <c:w val="0.83507884685146105"/>
          <c:h val="0.48182338840592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2025-26.xlsx]Struktura 2'!$D$133</c:f>
              <c:strCache>
                <c:ptCount val="1"/>
                <c:pt idx="0">
                  <c:v>I polugođe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2'!$C$134:$C$139</c:f>
              <c:strCache>
                <c:ptCount val="6"/>
                <c:pt idx="0">
                  <c:v>IV -1 Siniša Vasiljević</c:v>
                </c:pt>
                <c:pt idx="1">
                  <c:v>IV-2 Aleksandra Perović</c:v>
                </c:pt>
                <c:pt idx="2">
                  <c:v>IV-3 Milena Popović</c:v>
                </c:pt>
                <c:pt idx="3">
                  <c:v>IV-4  Ksenija Popović</c:v>
                </c:pt>
                <c:pt idx="5">
                  <c:v>ukupno</c:v>
                </c:pt>
              </c:strCache>
            </c:strRef>
          </c:cat>
          <c:val>
            <c:numRef>
              <c:f>'[uspjeh na nivou skole -I polugođe 2025-26.xlsx]Struktura 2'!$D$134:$D$139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1261-4326-899F-3E8E8597E88E}"/>
            </c:ext>
          </c:extLst>
        </c:ser>
        <c:ser>
          <c:idx val="1"/>
          <c:order val="1"/>
          <c:tx>
            <c:strRef>
              <c:f>'[uspjeh na nivou skole -I polugođe 2025-26.xlsx]Struktura 2'!$E$133</c:f>
              <c:strCache>
                <c:ptCount val="1"/>
                <c:pt idx="0">
                  <c:v>II polugođe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61-4326-899F-3E8E8597E88E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61-4326-899F-3E8E8597E88E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61-4326-899F-3E8E8597E88E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61-4326-899F-3E8E8597E8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61-4326-899F-3E8E8597E88E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61-4326-899F-3E8E8597E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'[uspjeh na nivou skole -I polugođe 2025-26.xlsx]Struktura 2'!$C$134:$C$139</c:f>
              <c:strCache>
                <c:ptCount val="6"/>
                <c:pt idx="0">
                  <c:v>IV -1 Siniša Vasiljević</c:v>
                </c:pt>
                <c:pt idx="1">
                  <c:v>IV-2 Aleksandra Perović</c:v>
                </c:pt>
                <c:pt idx="2">
                  <c:v>IV-3 Milena Popović</c:v>
                </c:pt>
                <c:pt idx="3">
                  <c:v>IV-4  Ksenija Popović</c:v>
                </c:pt>
                <c:pt idx="5">
                  <c:v>ukupno</c:v>
                </c:pt>
              </c:strCache>
            </c:strRef>
          </c:cat>
          <c:val>
            <c:numRef>
              <c:f>'[uspjeh na nivou skole -I polugođe 2025-26.xlsx]Struktura 2'!$E$134:$E$139</c:f>
              <c:numCache>
                <c:formatCode>0.00</c:formatCode>
                <c:ptCount val="6"/>
                <c:pt idx="0">
                  <c:v>4.5555555555555598</c:v>
                </c:pt>
                <c:pt idx="1">
                  <c:v>4.7450980392156898</c:v>
                </c:pt>
                <c:pt idx="2">
                  <c:v>4.71428571428571</c:v>
                </c:pt>
                <c:pt idx="3">
                  <c:v>4.7450980392156898</c:v>
                </c:pt>
                <c:pt idx="5">
                  <c:v>4.64150943396226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61-4326-899F-3E8E8597E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50982208"/>
        <c:axId val="350982600"/>
      </c:barChart>
      <c:catAx>
        <c:axId val="3509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2600"/>
        <c:crosses val="autoZero"/>
        <c:auto val="1"/>
        <c:lblAlgn val="ctr"/>
        <c:lblOffset val="100"/>
        <c:noMultiLvlLbl val="0"/>
      </c:catAx>
      <c:valAx>
        <c:axId val="35098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4e856805-c0af-4711-b669-702078be95c2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400"/>
              <a:t>Udaraljke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905651291743374"/>
          <c:y val="2.3618621313135076E-2"/>
          <c:w val="0.77610002211277163"/>
          <c:h val="0.58874920007178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'pregled 1 (2)'!$C$634</c:f>
              <c:strCache>
                <c:ptCount val="1"/>
                <c:pt idx="0">
                  <c:v>I polugođe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07F-4A39-8022-8BACF2397417}"/>
              </c:ext>
            </c:extLst>
          </c:dPt>
          <c:dPt>
            <c:idx val="7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07F-4A39-8022-8BACF2397417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407F-4A39-8022-8BACF2397417}"/>
              </c:ext>
            </c:extLst>
          </c:dPt>
          <c:cat>
            <c:strRef>
              <c:f>'pregled 1 (2)'!$B$635:$B$641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VI</c:v>
                </c:pt>
                <c:pt idx="6">
                  <c:v>na nivou odsjeka</c:v>
                </c:pt>
              </c:strCache>
            </c:strRef>
          </c:cat>
          <c:val>
            <c:numRef>
              <c:f>'pregled 1 (2)'!$C$635:$C$641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7F-4A39-8022-8BACF2397417}"/>
            </c:ext>
          </c:extLst>
        </c:ser>
        <c:ser>
          <c:idx val="1"/>
          <c:order val="1"/>
          <c:tx>
            <c:strRef>
              <c:f>'pregled 1 (2)'!$D$634</c:f>
              <c:strCache>
                <c:ptCount val="1"/>
                <c:pt idx="0">
                  <c:v>I polugođe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'pregled 1 (2)'!$B$635:$B$641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VI</c:v>
                </c:pt>
                <c:pt idx="6">
                  <c:v>na nivou odsjeka</c:v>
                </c:pt>
              </c:strCache>
            </c:strRef>
          </c:cat>
          <c:val>
            <c:numRef>
              <c:f>'pregled 1 (2)'!$D$635:$D$641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07F-4A39-8022-8BACF2397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50993184"/>
        <c:axId val="350992792"/>
      </c:barChart>
      <c:catAx>
        <c:axId val="35099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92792"/>
        <c:crosses val="autoZero"/>
        <c:auto val="1"/>
        <c:lblAlgn val="ctr"/>
        <c:lblOffset val="100"/>
        <c:noMultiLvlLbl val="0"/>
      </c:catAx>
      <c:valAx>
        <c:axId val="350992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93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s-Latn-BA" altLang="vi-VN" sz="1000" b="0" dirty="0"/>
              <a:t>Horsko pjevanja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'[uspjeh na nivou skole -I polugođe 2025-26.xlsx]pregled 1 (3)'!$B$516:$B$523</c:f>
              <c:strCache>
                <c:ptCount val="8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7">
                  <c:v>UKUPNO</c:v>
                </c:pt>
              </c:strCache>
            </c:strRef>
          </c:cat>
          <c:val>
            <c:numRef>
              <c:f>'[uspjeh na nivou skole -I polugođe 2025-26.xlsx]pregled 1 (3)'!$C$516:$C$523</c:f>
              <c:numCache>
                <c:formatCode>0.00</c:formatCode>
                <c:ptCount val="8"/>
                <c:pt idx="0">
                  <c:v>4.7567567567567597</c:v>
                </c:pt>
                <c:pt idx="1">
                  <c:v>4.46875</c:v>
                </c:pt>
                <c:pt idx="2">
                  <c:v>4.6666666666666696</c:v>
                </c:pt>
                <c:pt idx="3">
                  <c:v>4.1785714285714297</c:v>
                </c:pt>
                <c:pt idx="4">
                  <c:v>3.71428571428571</c:v>
                </c:pt>
                <c:pt idx="5">
                  <c:v>2.3333333333333299</c:v>
                </c:pt>
                <c:pt idx="7">
                  <c:v>4.3219178082191796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B-4A66-94FE-6B7FBB345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100648"/>
        <c:axId val="344088888"/>
      </c:barChart>
      <c:catAx>
        <c:axId val="344100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88888"/>
        <c:crosses val="autoZero"/>
        <c:auto val="1"/>
        <c:lblAlgn val="ctr"/>
        <c:lblOffset val="100"/>
        <c:noMultiLvlLbl val="0"/>
      </c:catAx>
      <c:valAx>
        <c:axId val="34408888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1006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174825c0-0b8f-489e-91df-01da58dd4734}"/>
      </c:ext>
    </c:extLst>
  </c:chart>
  <c:spPr>
    <a:ln w="6350" cap="flat" cmpd="sng" algn="ctr">
      <a:solidFill>
        <a:sysClr val="window" lastClr="FFFFFF">
          <a:lumMod val="75000"/>
        </a:sys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 sz="1200"/>
              <a:t>V razred - I polugođe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2025-26.xlsx]Struktura 2'!$D$174</c:f>
              <c:strCache>
                <c:ptCount val="1"/>
                <c:pt idx="0">
                  <c:v>I polugođe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2'!$C$175:$C$179</c:f>
              <c:strCache>
                <c:ptCount val="5"/>
                <c:pt idx="0">
                  <c:v>V1 Goran Perišić</c:v>
                </c:pt>
                <c:pt idx="1">
                  <c:v>V-2Dijana Dendić</c:v>
                </c:pt>
                <c:pt idx="2">
                  <c:v>V-3Marijetka Nikčević</c:v>
                </c:pt>
                <c:pt idx="3">
                  <c:v>V-4 Lidija Vujković</c:v>
                </c:pt>
                <c:pt idx="4">
                  <c:v>ukupno</c:v>
                </c:pt>
              </c:strCache>
            </c:strRef>
          </c:cat>
          <c:val>
            <c:numRef>
              <c:f>'[uspjeh na nivou skole -I polugođe 2025-26.xlsx]Struktura 2'!$D$175:$D$179</c:f>
              <c:numCache>
                <c:formatCode>0.00</c:formatCode>
                <c:ptCount val="5"/>
                <c:pt idx="0">
                  <c:v>4.2962962962963003</c:v>
                </c:pt>
                <c:pt idx="1">
                  <c:v>4.48484848484848</c:v>
                </c:pt>
                <c:pt idx="2">
                  <c:v>4.4583333333333304</c:v>
                </c:pt>
                <c:pt idx="3">
                  <c:v>4.75</c:v>
                </c:pt>
                <c:pt idx="4">
                  <c:v>4.42592592592593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A-4E38-A3A3-5806A641B106}"/>
            </c:ext>
          </c:extLst>
        </c:ser>
        <c:ser>
          <c:idx val="1"/>
          <c:order val="1"/>
          <c:tx>
            <c:strRef>
              <c:f>'[uspjeh na nivou skole -I polugođe 2025-26.xlsx]Struktura 2'!$E$174</c:f>
              <c:strCache>
                <c:ptCount val="1"/>
                <c:pt idx="0">
                  <c:v>II polugođe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2'!$C$175:$C$179</c:f>
              <c:strCache>
                <c:ptCount val="5"/>
                <c:pt idx="0">
                  <c:v>V1 Goran Perišić</c:v>
                </c:pt>
                <c:pt idx="1">
                  <c:v>V-2Dijana Dendić</c:v>
                </c:pt>
                <c:pt idx="2">
                  <c:v>V-3Marijetka Nikčević</c:v>
                </c:pt>
                <c:pt idx="3">
                  <c:v>V-4 Lidija Vujković</c:v>
                </c:pt>
                <c:pt idx="4">
                  <c:v>ukupno</c:v>
                </c:pt>
              </c:strCache>
            </c:strRef>
          </c:cat>
          <c:val>
            <c:numRef>
              <c:f>'[uspjeh na nivou skole -I polugođe 2025-26.xlsx]Struktura 2'!$E$175:$E$179</c:f>
              <c:numCache>
                <c:formatCode>General</c:formatCode>
                <c:ptCount val="5"/>
                <c:pt idx="3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DA-4E38-A3A3-5806A641B1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50984952"/>
        <c:axId val="350986520"/>
      </c:barChart>
      <c:catAx>
        <c:axId val="35098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6520"/>
        <c:crosses val="autoZero"/>
        <c:auto val="1"/>
        <c:lblAlgn val="ctr"/>
        <c:lblOffset val="100"/>
        <c:noMultiLvlLbl val="0"/>
      </c:catAx>
      <c:valAx>
        <c:axId val="3509865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4260f63c-e80a-4d63-b421-c1e590081fca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/>
              <a:t>VI razred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442038495188104E-2"/>
          <c:y val="0.26169036162146397"/>
          <c:w val="0.89655796150481193"/>
          <c:h val="0.6262806211723535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01080872"/>
        <c:axId val="401081264"/>
      </c:barChart>
      <c:catAx>
        <c:axId val="40108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081264"/>
        <c:crosses val="autoZero"/>
        <c:auto val="1"/>
        <c:lblAlgn val="ctr"/>
        <c:lblOffset val="100"/>
        <c:noMultiLvlLbl val="0"/>
      </c:catAx>
      <c:valAx>
        <c:axId val="4010812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0808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 sz="1200"/>
              <a:t>VI razred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9033733111301"/>
          <c:y val="0.27789912130548899"/>
          <c:w val="0.82561896596467399"/>
          <c:h val="0.50389630643995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2025-26.xlsx]Struktura 2'!$D$221</c:f>
              <c:strCache>
                <c:ptCount val="1"/>
                <c:pt idx="0">
                  <c:v>I polugođe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2'!$C$222:$C$227</c:f>
              <c:strCache>
                <c:ptCount val="6"/>
                <c:pt idx="0">
                  <c:v>VI1 Milica Đikanović</c:v>
                </c:pt>
                <c:pt idx="1">
                  <c:v>VI-2Aleksandra Perović</c:v>
                </c:pt>
                <c:pt idx="2">
                  <c:v>VI -3 Ksenija Popović</c:v>
                </c:pt>
                <c:pt idx="3">
                  <c:v>0</c:v>
                </c:pt>
                <c:pt idx="5">
                  <c:v>ukupno</c:v>
                </c:pt>
              </c:strCache>
            </c:strRef>
          </c:cat>
          <c:val>
            <c:numRef>
              <c:f>'[uspjeh na nivou skole -I polugođe 2025-26.xlsx]Struktura 2'!$D$222:$D$227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03E2-4837-B634-E31FBF4EB055}"/>
            </c:ext>
          </c:extLst>
        </c:ser>
        <c:ser>
          <c:idx val="1"/>
          <c:order val="1"/>
          <c:tx>
            <c:strRef>
              <c:f>'[uspjeh na nivou skole -I polugođe 2025-26.xlsx]Struktura 2'!$E$221</c:f>
              <c:strCache>
                <c:ptCount val="1"/>
                <c:pt idx="0">
                  <c:v>II polugođe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2'!$C$222:$C$227</c:f>
              <c:strCache>
                <c:ptCount val="6"/>
                <c:pt idx="0">
                  <c:v>VI1 Milica Đikanović</c:v>
                </c:pt>
                <c:pt idx="1">
                  <c:v>VI-2Aleksandra Perović</c:v>
                </c:pt>
                <c:pt idx="2">
                  <c:v>VI -3 Ksenija Popović</c:v>
                </c:pt>
                <c:pt idx="3">
                  <c:v>0</c:v>
                </c:pt>
                <c:pt idx="5">
                  <c:v>ukupno</c:v>
                </c:pt>
              </c:strCache>
            </c:strRef>
          </c:cat>
          <c:val>
            <c:numRef>
              <c:f>'[uspjeh na nivou skole -I polugođe 2025-26.xlsx]Struktura 2'!$E$222:$E$227</c:f>
              <c:numCache>
                <c:formatCode>0.00</c:formatCode>
                <c:ptCount val="6"/>
                <c:pt idx="0">
                  <c:v>4.43333333333333</c:v>
                </c:pt>
                <c:pt idx="1">
                  <c:v>4.4242424242424203</c:v>
                </c:pt>
                <c:pt idx="2">
                  <c:v>4.5185185185185199</c:v>
                </c:pt>
                <c:pt idx="3">
                  <c:v>0</c:v>
                </c:pt>
                <c:pt idx="5">
                  <c:v>4.4555555555555602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E2-4837-B634-E31FBF4EB0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50984952"/>
        <c:axId val="350986520"/>
      </c:barChart>
      <c:catAx>
        <c:axId val="35098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6520"/>
        <c:crosses val="autoZero"/>
        <c:auto val="1"/>
        <c:lblAlgn val="ctr"/>
        <c:lblOffset val="100"/>
        <c:noMultiLvlLbl val="0"/>
      </c:catAx>
      <c:valAx>
        <c:axId val="350986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4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d94e8835-cd87-4309-8014-405e0180b5a7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/>
              <a:t>VI razred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442038495188104E-2"/>
          <c:y val="0.26169036162146397"/>
          <c:w val="0.89655796150481193"/>
          <c:h val="0.6262806211723535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01080872"/>
        <c:axId val="401081264"/>
      </c:barChart>
      <c:catAx>
        <c:axId val="40108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081264"/>
        <c:crosses val="autoZero"/>
        <c:auto val="1"/>
        <c:lblAlgn val="ctr"/>
        <c:lblOffset val="100"/>
        <c:noMultiLvlLbl val="0"/>
      </c:catAx>
      <c:valAx>
        <c:axId val="4010812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0808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1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 sz="1100"/>
              <a:t>VII razred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442038495188104E-2"/>
          <c:y val="0.26169036162146397"/>
          <c:w val="0.89655796150481204"/>
          <c:h val="0.62628062117235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2025-26.xlsx]Struktura 2'!$D$269</c:f>
              <c:strCache>
                <c:ptCount val="1"/>
                <c:pt idx="0">
                  <c:v>I polugođe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2'!$C$270:$C$275</c:f>
              <c:strCache>
                <c:ptCount val="6"/>
                <c:pt idx="0">
                  <c:v>VII-1 Anđela Milićević</c:v>
                </c:pt>
                <c:pt idx="1">
                  <c:v>VII2 Bojan Drobnjak</c:v>
                </c:pt>
                <c:pt idx="2">
                  <c:v>VII3  Stefan Popović</c:v>
                </c:pt>
                <c:pt idx="3">
                  <c:v>VII4 Marija Bataković</c:v>
                </c:pt>
                <c:pt idx="5">
                  <c:v>ukupno</c:v>
                </c:pt>
              </c:strCache>
            </c:strRef>
          </c:cat>
          <c:val>
            <c:numRef>
              <c:f>'[uspjeh na nivou skole -I polugođe 2025-26.xlsx]Struktura 2'!$D$270:$D$275</c:f>
              <c:numCache>
                <c:formatCode>0.00</c:formatCode>
                <c:ptCount val="6"/>
                <c:pt idx="0">
                  <c:v>4.1851851851851896</c:v>
                </c:pt>
                <c:pt idx="1">
                  <c:v>4.4545454545454497</c:v>
                </c:pt>
                <c:pt idx="2">
                  <c:v>3.9666666666666699</c:v>
                </c:pt>
                <c:pt idx="3">
                  <c:v>4.3636363636363598</c:v>
                </c:pt>
                <c:pt idx="5">
                  <c:v>4.2520325203251996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0-41C3-9ED6-AD5B4CD05F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60429656"/>
        <c:axId val="360430048"/>
      </c:barChart>
      <c:catAx>
        <c:axId val="36042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30048"/>
        <c:crosses val="autoZero"/>
        <c:auto val="1"/>
        <c:lblAlgn val="ctr"/>
        <c:lblOffset val="100"/>
        <c:noMultiLvlLbl val="0"/>
      </c:catAx>
      <c:valAx>
        <c:axId val="36043004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2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cc9d9db-f253-41ef-99d4-9e816178674f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1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 sz="1100"/>
              <a:t>VI</a:t>
            </a:r>
            <a:r>
              <a:rPr lang="en-US" sz="1100"/>
              <a:t>I</a:t>
            </a:r>
            <a:r>
              <a:rPr lang="sr-Latn-ME" sz="1100"/>
              <a:t>I razred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750649655145502E-2"/>
          <c:y val="0.25590602287483599"/>
          <c:w val="0.88001537028715104"/>
          <c:h val="0.58578883386251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2025-26.xlsx]Struktura 2'!$D$314</c:f>
              <c:strCache>
                <c:ptCount val="1"/>
                <c:pt idx="0">
                  <c:v>I polugođe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2'!$C$315:$C$320</c:f>
              <c:strCache>
                <c:ptCount val="6"/>
                <c:pt idx="0">
                  <c:v>VIII-1 Jelena Radojičić</c:v>
                </c:pt>
                <c:pt idx="1">
                  <c:v>VIII2 Bojan Drobnjak</c:v>
                </c:pt>
                <c:pt idx="2">
                  <c:v>VIII3  Mira Der</c:v>
                </c:pt>
                <c:pt idx="3">
                  <c:v>VIII- 4 Marija Bataković</c:v>
                </c:pt>
                <c:pt idx="5">
                  <c:v>ukupno</c:v>
                </c:pt>
              </c:strCache>
            </c:strRef>
          </c:cat>
          <c:val>
            <c:numRef>
              <c:f>'[uspjeh na nivou skole -I polugođe 2025-26.xlsx]Struktura 2'!$D$315:$D$320</c:f>
              <c:numCache>
                <c:formatCode>0.00</c:formatCode>
                <c:ptCount val="6"/>
                <c:pt idx="0">
                  <c:v>4.1724137931034502</c:v>
                </c:pt>
                <c:pt idx="1">
                  <c:v>4.4285714285714297</c:v>
                </c:pt>
                <c:pt idx="2">
                  <c:v>4.4285714285714297</c:v>
                </c:pt>
                <c:pt idx="3">
                  <c:v>3.6904761904761898</c:v>
                </c:pt>
                <c:pt idx="5">
                  <c:v>4.1806451612903199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7-4C1C-B868-87EB50A75D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60424952"/>
        <c:axId val="360419464"/>
      </c:barChart>
      <c:catAx>
        <c:axId val="36042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19464"/>
        <c:crosses val="autoZero"/>
        <c:auto val="1"/>
        <c:lblAlgn val="ctr"/>
        <c:lblOffset val="100"/>
        <c:noMultiLvlLbl val="0"/>
      </c:catAx>
      <c:valAx>
        <c:axId val="3604194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2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43c9850-b35f-48a2-b9a2-37ca610afd83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1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 sz="1100"/>
              <a:t>IX razred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750649655145502E-2"/>
          <c:y val="0.25590602287483599"/>
          <c:w val="0.88001537028715104"/>
          <c:h val="0.58578883386251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2025-26.xlsx]Struktura 2'!$D$350</c:f>
              <c:strCache>
                <c:ptCount val="1"/>
                <c:pt idx="0">
                  <c:v>I polugođe</c:v>
                </c:pt>
              </c:strCache>
            </c:strRef>
          </c:tx>
          <c:spPr>
            <a:solidFill>
              <a:srgbClr val="CCFF99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2'!$C$351:$C$353</c:f>
              <c:strCache>
                <c:ptCount val="3"/>
                <c:pt idx="0">
                  <c:v>IX -1 Vesna Šarac</c:v>
                </c:pt>
                <c:pt idx="2">
                  <c:v>srednja ocjena</c:v>
                </c:pt>
              </c:strCache>
            </c:strRef>
          </c:cat>
          <c:val>
            <c:numRef>
              <c:f>'[uspjeh na nivou skole -I polugođe 2025-26.xlsx]Struktura 2'!$D$351:$D$353</c:f>
              <c:numCache>
                <c:formatCode>General</c:formatCode>
                <c:ptCount val="3"/>
                <c:pt idx="0" formatCode="0.00">
                  <c:v>3.8888888888888902</c:v>
                </c:pt>
                <c:pt idx="2" formatCode="0.00">
                  <c:v>3.8888888888888902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7-407B-A30F-B3C92513B2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60417504"/>
        <c:axId val="360421032"/>
      </c:barChart>
      <c:catAx>
        <c:axId val="36041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21032"/>
        <c:crosses val="autoZero"/>
        <c:auto val="1"/>
        <c:lblAlgn val="ctr"/>
        <c:lblOffset val="100"/>
        <c:noMultiLvlLbl val="0"/>
      </c:catAx>
      <c:valAx>
        <c:axId val="36042103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1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11577db-1b0b-473c-9c2d-36864abd3d67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0.38397</cdr:x>
      <cdr:y>0.02752</cdr:y>
    </cdr:from>
    <cdr:to>
      <cdr:x>0.70675</cdr:x>
      <cdr:y>0.3211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AE25297-38D1-4B22-E0BE-215907E10B56}"/>
            </a:ext>
          </a:extLst>
        </cdr:cNvPr>
        <cdr:cNvSpPr txBox="1"/>
      </cdr:nvSpPr>
      <cdr:spPr>
        <a:xfrm xmlns:a="http://schemas.openxmlformats.org/drawingml/2006/main">
          <a:off x="1733549" y="85725"/>
          <a:ext cx="14573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ME" sz="1100" dirty="0"/>
            <a:t>Struktura učenika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87BE-6F8C-463D-AE81-DF9FF7D1411F}" type="datetimeFigureOut">
              <a:rPr lang="sr-Latn-CS" smtClean="0"/>
              <a:t>24.2.2026.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71034-1362-4B96-AFFE-0F742DB10DB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2825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2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108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7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1820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16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5703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8DC19-F476-4E39-690F-527BCA785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EE57CA-B203-A257-5E60-B29EEA5DA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820E1-A2FE-F749-BDC9-255EF9BA5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FCBCD-2A2F-7545-1058-9302FCC76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17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9118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09E7E-1985-FB82-594E-53864A3FC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8ACD38-7460-43F5-F843-A8D709EE6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85B01-5FFF-0D4D-299B-DB6C2B635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2100A-2160-E8AC-D2BE-6E4F240FEC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23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2514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32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0117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34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4384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35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07082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36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0708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24.2.2026.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6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24.2.2026.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3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24.2.2026.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24.2.2026.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3209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24.2.2026.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807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24.2.2026.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9324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24.2.2026.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8070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24.2.2026.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04478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24.2.2026.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7345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24.2.2026.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70818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24.2.2026.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57701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24.2.2026.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78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24.2.2026.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98090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24.2.2026.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5413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24.2.2026.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9916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24.2.2026.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24.2.2026.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24.2.2026.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7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24.2.2026.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24.2.2026.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24.2.2026.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24.2.2026.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24.2.2026.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24.2.2026.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6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6965434" cy="1463040"/>
          </a:xfrm>
        </p:spPr>
        <p:txBody>
          <a:bodyPr>
            <a:normAutofit/>
          </a:bodyPr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Analiza</a:t>
            </a:r>
            <a:r>
              <a:rPr lang="en-GB" sz="2400" dirty="0">
                <a:solidFill>
                  <a:srgbClr val="002060"/>
                </a:solidFill>
              </a:rPr>
              <a:t> u</a:t>
            </a:r>
            <a:r>
              <a:rPr lang="sr-Latn-CS" sz="2400" dirty="0">
                <a:solidFill>
                  <a:srgbClr val="002060"/>
                </a:solidFill>
              </a:rPr>
              <a:t>spjeh</a:t>
            </a:r>
            <a:r>
              <a:rPr lang="en-GB" sz="2400" dirty="0">
                <a:solidFill>
                  <a:srgbClr val="002060"/>
                </a:solidFill>
              </a:rPr>
              <a:t>a</a:t>
            </a:r>
            <a:r>
              <a:rPr lang="sr-Latn-CS" sz="2400" dirty="0">
                <a:solidFill>
                  <a:srgbClr val="002060"/>
                </a:solidFill>
              </a:rPr>
              <a:t> učenika </a:t>
            </a:r>
            <a:r>
              <a:rPr lang="en-GB" sz="2400" dirty="0" err="1">
                <a:solidFill>
                  <a:srgbClr val="002060"/>
                </a:solidFill>
              </a:rPr>
              <a:t>osnovne</a:t>
            </a:r>
            <a:r>
              <a:rPr lang="sr-Latn-CS" sz="2400" dirty="0">
                <a:solidFill>
                  <a:srgbClr val="002060"/>
                </a:solidFill>
              </a:rPr>
              <a:t> škole</a:t>
            </a:r>
            <a:br>
              <a:rPr lang="sr-Latn-CS" sz="2400" dirty="0">
                <a:solidFill>
                  <a:srgbClr val="002060"/>
                </a:solidFill>
              </a:rPr>
            </a:br>
            <a:r>
              <a:rPr lang="sr-Latn-CS" sz="2400" dirty="0">
                <a:solidFill>
                  <a:srgbClr val="002060"/>
                </a:solidFill>
              </a:rPr>
              <a:t> na kraju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bs-Latn-BA" sz="2400" dirty="0">
                <a:solidFill>
                  <a:srgbClr val="002060"/>
                </a:solidFill>
              </a:rPr>
              <a:t>I</a:t>
            </a:r>
            <a:r>
              <a:rPr lang="en-US" sz="2400" dirty="0">
                <a:solidFill>
                  <a:srgbClr val="002060"/>
                </a:solidFill>
              </a:rPr>
              <a:t> pol</a:t>
            </a:r>
            <a:r>
              <a:rPr lang="bs-Latn-BA" sz="2400" dirty="0">
                <a:solidFill>
                  <a:srgbClr val="002060"/>
                </a:solidFill>
              </a:rPr>
              <a:t>ugođa </a:t>
            </a:r>
            <a:r>
              <a:rPr lang="sr-Latn-ME" sz="2400" dirty="0">
                <a:solidFill>
                  <a:srgbClr val="002060"/>
                </a:solidFill>
              </a:rPr>
              <a:t>školske </a:t>
            </a:r>
            <a:r>
              <a:rPr lang="sr-Latn-CS" sz="2400" dirty="0">
                <a:solidFill>
                  <a:srgbClr val="002060"/>
                </a:solidFill>
              </a:rPr>
              <a:t>20</a:t>
            </a:r>
            <a:r>
              <a:rPr lang="en-US" sz="2400" dirty="0">
                <a:solidFill>
                  <a:srgbClr val="002060"/>
                </a:solidFill>
              </a:rPr>
              <a:t>2</a:t>
            </a:r>
            <a:r>
              <a:rPr lang="sr-Latn-ME" sz="2400" dirty="0">
                <a:solidFill>
                  <a:srgbClr val="002060"/>
                </a:solidFill>
              </a:rPr>
              <a:t>5</a:t>
            </a:r>
            <a:r>
              <a:rPr lang="sr-Latn-CS" sz="2400" dirty="0">
                <a:solidFill>
                  <a:srgbClr val="002060"/>
                </a:solidFill>
              </a:rPr>
              <a:t>/</a:t>
            </a:r>
            <a:r>
              <a:rPr lang="en-GB" sz="2400" dirty="0">
                <a:solidFill>
                  <a:srgbClr val="002060"/>
                </a:solidFill>
              </a:rPr>
              <a:t>2</a:t>
            </a:r>
            <a:r>
              <a:rPr lang="sr-Latn-ME" sz="2400" dirty="0">
                <a:solidFill>
                  <a:srgbClr val="002060"/>
                </a:solidFill>
              </a:rPr>
              <a:t>6</a:t>
            </a:r>
            <a:r>
              <a:rPr lang="sr-Latn-C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godine</a:t>
            </a:r>
            <a:endParaRPr lang="sr-Latn-C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9" y="74922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000" dirty="0">
                <a:solidFill>
                  <a:schemeClr val="bg1">
                    <a:lumMod val="65000"/>
                  </a:schemeClr>
                </a:solidFill>
              </a:rPr>
              <a:t>JU Škola za osnovno i srednje muzičko obrazovanje         „Dara Čokorilo“ Nikšić</a:t>
            </a:r>
          </a:p>
        </p:txBody>
      </p:sp>
    </p:spTree>
    <p:extLst>
      <p:ext uri="{BB962C8B-B14F-4D97-AF65-F5344CB8AC3E}">
        <p14:creationId xmlns:p14="http://schemas.microsoft.com/office/powerpoint/2010/main" val="366665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4625"/>
            <a:ext cx="7886700" cy="576063"/>
          </a:xfrm>
        </p:spPr>
        <p:txBody>
          <a:bodyPr>
            <a:normAutofit/>
          </a:bodyPr>
          <a:lstStyle/>
          <a:p>
            <a:r>
              <a:rPr lang="sr-Latn-ME" sz="2000" dirty="0">
                <a:solidFill>
                  <a:srgbClr val="002060"/>
                </a:solidFill>
              </a:rPr>
              <a:t>Uspjeh i struktura </a:t>
            </a:r>
            <a:r>
              <a:rPr lang="sr-Latn-ME" sz="2000" baseline="0" dirty="0">
                <a:solidFill>
                  <a:srgbClr val="002060"/>
                </a:solidFill>
              </a:rPr>
              <a:t>V</a:t>
            </a:r>
            <a:r>
              <a:rPr lang="en-GB" sz="2000" baseline="0" dirty="0">
                <a:solidFill>
                  <a:srgbClr val="002060"/>
                </a:solidFill>
              </a:rPr>
              <a:t>I</a:t>
            </a:r>
            <a:r>
              <a:rPr lang="sr-Latn-ME" sz="2000" baseline="0" dirty="0">
                <a:solidFill>
                  <a:srgbClr val="002060"/>
                </a:solidFill>
              </a:rPr>
              <a:t> razreda </a:t>
            </a:r>
            <a:r>
              <a:rPr lang="en-GB" sz="2000" baseline="0" dirty="0">
                <a:solidFill>
                  <a:srgbClr val="002060"/>
                </a:solidFill>
              </a:rPr>
              <a:t> I</a:t>
            </a:r>
            <a:r>
              <a:rPr lang="bs-Latn-BA" sz="2000" baseline="0" dirty="0">
                <a:solidFill>
                  <a:srgbClr val="002060"/>
                </a:solidFill>
              </a:rPr>
              <a:t> polugođa</a:t>
            </a:r>
            <a:endParaRPr lang="sr-Latn-C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BB77BE-367A-1ED8-D74C-4E2135029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996985"/>
              </p:ext>
            </p:extLst>
          </p:nvPr>
        </p:nvGraphicFramePr>
        <p:xfrm>
          <a:off x="628648" y="980728"/>
          <a:ext cx="8047802" cy="1152131"/>
        </p:xfrm>
        <a:graphic>
          <a:graphicData uri="http://schemas.openxmlformats.org/drawingml/2006/table">
            <a:tbl>
              <a:tblPr/>
              <a:tblGrid>
                <a:gridCol w="767446">
                  <a:extLst>
                    <a:ext uri="{9D8B030D-6E8A-4147-A177-3AD203B41FA5}">
                      <a16:colId xmlns:a16="http://schemas.microsoft.com/office/drawing/2014/main" val="837395244"/>
                    </a:ext>
                  </a:extLst>
                </a:gridCol>
                <a:gridCol w="615339">
                  <a:extLst>
                    <a:ext uri="{9D8B030D-6E8A-4147-A177-3AD203B41FA5}">
                      <a16:colId xmlns:a16="http://schemas.microsoft.com/office/drawing/2014/main" val="4168840001"/>
                    </a:ext>
                  </a:extLst>
                </a:gridCol>
                <a:gridCol w="636081">
                  <a:extLst>
                    <a:ext uri="{9D8B030D-6E8A-4147-A177-3AD203B41FA5}">
                      <a16:colId xmlns:a16="http://schemas.microsoft.com/office/drawing/2014/main" val="3074482410"/>
                    </a:ext>
                  </a:extLst>
                </a:gridCol>
                <a:gridCol w="677565">
                  <a:extLst>
                    <a:ext uri="{9D8B030D-6E8A-4147-A177-3AD203B41FA5}">
                      <a16:colId xmlns:a16="http://schemas.microsoft.com/office/drawing/2014/main" val="3889018666"/>
                    </a:ext>
                  </a:extLst>
                </a:gridCol>
                <a:gridCol w="767446">
                  <a:extLst>
                    <a:ext uri="{9D8B030D-6E8A-4147-A177-3AD203B41FA5}">
                      <a16:colId xmlns:a16="http://schemas.microsoft.com/office/drawing/2014/main" val="2779321463"/>
                    </a:ext>
                  </a:extLst>
                </a:gridCol>
                <a:gridCol w="359524">
                  <a:extLst>
                    <a:ext uri="{9D8B030D-6E8A-4147-A177-3AD203B41FA5}">
                      <a16:colId xmlns:a16="http://schemas.microsoft.com/office/drawing/2014/main" val="3981339976"/>
                    </a:ext>
                  </a:extLst>
                </a:gridCol>
                <a:gridCol w="359524">
                  <a:extLst>
                    <a:ext uri="{9D8B030D-6E8A-4147-A177-3AD203B41FA5}">
                      <a16:colId xmlns:a16="http://schemas.microsoft.com/office/drawing/2014/main" val="2476047968"/>
                    </a:ext>
                  </a:extLst>
                </a:gridCol>
                <a:gridCol w="387180">
                  <a:extLst>
                    <a:ext uri="{9D8B030D-6E8A-4147-A177-3AD203B41FA5}">
                      <a16:colId xmlns:a16="http://schemas.microsoft.com/office/drawing/2014/main" val="3477640691"/>
                    </a:ext>
                  </a:extLst>
                </a:gridCol>
                <a:gridCol w="414835">
                  <a:extLst>
                    <a:ext uri="{9D8B030D-6E8A-4147-A177-3AD203B41FA5}">
                      <a16:colId xmlns:a16="http://schemas.microsoft.com/office/drawing/2014/main" val="1561608371"/>
                    </a:ext>
                  </a:extLst>
                </a:gridCol>
                <a:gridCol w="297298">
                  <a:extLst>
                    <a:ext uri="{9D8B030D-6E8A-4147-A177-3AD203B41FA5}">
                      <a16:colId xmlns:a16="http://schemas.microsoft.com/office/drawing/2014/main" val="6530086"/>
                    </a:ext>
                  </a:extLst>
                </a:gridCol>
                <a:gridCol w="297298">
                  <a:extLst>
                    <a:ext uri="{9D8B030D-6E8A-4147-A177-3AD203B41FA5}">
                      <a16:colId xmlns:a16="http://schemas.microsoft.com/office/drawing/2014/main" val="1647798622"/>
                    </a:ext>
                  </a:extLst>
                </a:gridCol>
                <a:gridCol w="297298">
                  <a:extLst>
                    <a:ext uri="{9D8B030D-6E8A-4147-A177-3AD203B41FA5}">
                      <a16:colId xmlns:a16="http://schemas.microsoft.com/office/drawing/2014/main" val="2015671881"/>
                    </a:ext>
                  </a:extLst>
                </a:gridCol>
                <a:gridCol w="387180">
                  <a:extLst>
                    <a:ext uri="{9D8B030D-6E8A-4147-A177-3AD203B41FA5}">
                      <a16:colId xmlns:a16="http://schemas.microsoft.com/office/drawing/2014/main" val="2132325023"/>
                    </a:ext>
                  </a:extLst>
                </a:gridCol>
                <a:gridCol w="297298">
                  <a:extLst>
                    <a:ext uri="{9D8B030D-6E8A-4147-A177-3AD203B41FA5}">
                      <a16:colId xmlns:a16="http://schemas.microsoft.com/office/drawing/2014/main" val="955701221"/>
                    </a:ext>
                  </a:extLst>
                </a:gridCol>
                <a:gridCol w="297298">
                  <a:extLst>
                    <a:ext uri="{9D8B030D-6E8A-4147-A177-3AD203B41FA5}">
                      <a16:colId xmlns:a16="http://schemas.microsoft.com/office/drawing/2014/main" val="2030107161"/>
                    </a:ext>
                  </a:extLst>
                </a:gridCol>
                <a:gridCol w="297298">
                  <a:extLst>
                    <a:ext uri="{9D8B030D-6E8A-4147-A177-3AD203B41FA5}">
                      <a16:colId xmlns:a16="http://schemas.microsoft.com/office/drawing/2014/main" val="1742755748"/>
                    </a:ext>
                  </a:extLst>
                </a:gridCol>
                <a:gridCol w="297298">
                  <a:extLst>
                    <a:ext uri="{9D8B030D-6E8A-4147-A177-3AD203B41FA5}">
                      <a16:colId xmlns:a16="http://schemas.microsoft.com/office/drawing/2014/main" val="284648547"/>
                    </a:ext>
                  </a:extLst>
                </a:gridCol>
                <a:gridCol w="297298">
                  <a:extLst>
                    <a:ext uri="{9D8B030D-6E8A-4147-A177-3AD203B41FA5}">
                      <a16:colId xmlns:a16="http://schemas.microsoft.com/office/drawing/2014/main" val="267251337"/>
                    </a:ext>
                  </a:extLst>
                </a:gridCol>
                <a:gridCol w="297298">
                  <a:extLst>
                    <a:ext uri="{9D8B030D-6E8A-4147-A177-3AD203B41FA5}">
                      <a16:colId xmlns:a16="http://schemas.microsoft.com/office/drawing/2014/main" val="242090154"/>
                    </a:ext>
                  </a:extLst>
                </a:gridCol>
              </a:tblGrid>
              <a:tr h="219453">
                <a:tc grid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Opšti uspjeh učenika na kraju I polugođa - VI razred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Nedovoljan uspjeh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592646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učenika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odličan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vrlodobar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dobar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dovoljan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pozitivnim uspjehom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1 nedovoljnom ocjenom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2 nedovoljne ocjene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nedovoljnim uspjehom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369102"/>
                  </a:ext>
                </a:extLst>
              </a:tr>
              <a:tr h="1280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odjeljenje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muških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ženskih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931228"/>
                  </a:ext>
                </a:extLst>
              </a:tr>
              <a:tr h="1280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VI1 Milica Đikanović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18333"/>
                  </a:ext>
                </a:extLst>
              </a:tr>
              <a:tr h="1280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VI-2Aleksandra Perović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50847"/>
                  </a:ext>
                </a:extLst>
              </a:tr>
              <a:tr h="2011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 -3 Ksenija Popović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66.67%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309973"/>
                  </a:ext>
                </a:extLst>
              </a:tr>
              <a:tr h="1280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56.67%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36.67%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488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106BCC-6B2F-EBB3-49D2-357DADC52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95277"/>
              </p:ext>
            </p:extLst>
          </p:nvPr>
        </p:nvGraphicFramePr>
        <p:xfrm>
          <a:off x="628648" y="2348880"/>
          <a:ext cx="5671543" cy="1008110"/>
        </p:xfrm>
        <a:graphic>
          <a:graphicData uri="http://schemas.openxmlformats.org/drawingml/2006/table">
            <a:tbl>
              <a:tblPr/>
              <a:tblGrid>
                <a:gridCol w="873150">
                  <a:extLst>
                    <a:ext uri="{9D8B030D-6E8A-4147-A177-3AD203B41FA5}">
                      <a16:colId xmlns:a16="http://schemas.microsoft.com/office/drawing/2014/main" val="578232641"/>
                    </a:ext>
                  </a:extLst>
                </a:gridCol>
                <a:gridCol w="700093">
                  <a:extLst>
                    <a:ext uri="{9D8B030D-6E8A-4147-A177-3AD203B41FA5}">
                      <a16:colId xmlns:a16="http://schemas.microsoft.com/office/drawing/2014/main" val="4039048143"/>
                    </a:ext>
                  </a:extLst>
                </a:gridCol>
                <a:gridCol w="723692">
                  <a:extLst>
                    <a:ext uri="{9D8B030D-6E8A-4147-A177-3AD203B41FA5}">
                      <a16:colId xmlns:a16="http://schemas.microsoft.com/office/drawing/2014/main" val="396880969"/>
                    </a:ext>
                  </a:extLst>
                </a:gridCol>
                <a:gridCol w="770890">
                  <a:extLst>
                    <a:ext uri="{9D8B030D-6E8A-4147-A177-3AD203B41FA5}">
                      <a16:colId xmlns:a16="http://schemas.microsoft.com/office/drawing/2014/main" val="1371990240"/>
                    </a:ext>
                  </a:extLst>
                </a:gridCol>
                <a:gridCol w="873150">
                  <a:extLst>
                    <a:ext uri="{9D8B030D-6E8A-4147-A177-3AD203B41FA5}">
                      <a16:colId xmlns:a16="http://schemas.microsoft.com/office/drawing/2014/main" val="1056452691"/>
                    </a:ext>
                  </a:extLst>
                </a:gridCol>
                <a:gridCol w="409043">
                  <a:extLst>
                    <a:ext uri="{9D8B030D-6E8A-4147-A177-3AD203B41FA5}">
                      <a16:colId xmlns:a16="http://schemas.microsoft.com/office/drawing/2014/main" val="4219355865"/>
                    </a:ext>
                  </a:extLst>
                </a:gridCol>
                <a:gridCol w="409043">
                  <a:extLst>
                    <a:ext uri="{9D8B030D-6E8A-4147-A177-3AD203B41FA5}">
                      <a16:colId xmlns:a16="http://schemas.microsoft.com/office/drawing/2014/main" val="471412643"/>
                    </a:ext>
                  </a:extLst>
                </a:gridCol>
                <a:gridCol w="440509">
                  <a:extLst>
                    <a:ext uri="{9D8B030D-6E8A-4147-A177-3AD203B41FA5}">
                      <a16:colId xmlns:a16="http://schemas.microsoft.com/office/drawing/2014/main" val="2373614569"/>
                    </a:ext>
                  </a:extLst>
                </a:gridCol>
                <a:gridCol w="471973">
                  <a:extLst>
                    <a:ext uri="{9D8B030D-6E8A-4147-A177-3AD203B41FA5}">
                      <a16:colId xmlns:a16="http://schemas.microsoft.com/office/drawing/2014/main" val="3875805772"/>
                    </a:ext>
                  </a:extLst>
                </a:gridCol>
              </a:tblGrid>
              <a:tr h="164724">
                <a:tc grid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 razred / II  polugođe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703554"/>
                  </a:ext>
                </a:extLst>
              </a:tr>
              <a:tr h="2174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620583"/>
                  </a:ext>
                </a:extLst>
              </a:tr>
              <a:tr h="1251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VI1 Milica Đikanović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626292"/>
                  </a:ext>
                </a:extLst>
              </a:tr>
              <a:tr h="1251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VI-2Aleksandra Perović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550171"/>
                  </a:ext>
                </a:extLst>
              </a:tr>
              <a:tr h="1251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 -3 Ksenija Popović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229707"/>
                  </a:ext>
                </a:extLst>
              </a:tr>
              <a:tr h="1251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971151"/>
                  </a:ext>
                </a:extLst>
              </a:tr>
              <a:tr h="1251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431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82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344816" cy="1008112"/>
          </a:xfrm>
        </p:spPr>
        <p:txBody>
          <a:bodyPr>
            <a:normAutofit/>
          </a:bodyPr>
          <a:lstStyle/>
          <a:p>
            <a:pPr algn="ctr"/>
            <a:r>
              <a:rPr lang="sr-Latn-ME" sz="2000" dirty="0">
                <a:solidFill>
                  <a:srgbClr val="002060"/>
                </a:solidFill>
              </a:rPr>
              <a:t>Uspjeh  V</a:t>
            </a:r>
            <a:r>
              <a:rPr lang="en-GB" sz="2000" dirty="0">
                <a:solidFill>
                  <a:srgbClr val="002060"/>
                </a:solidFill>
              </a:rPr>
              <a:t>I</a:t>
            </a:r>
            <a:r>
              <a:rPr lang="sr-Latn-ME" sz="2000" dirty="0">
                <a:solidFill>
                  <a:srgbClr val="002060"/>
                </a:solidFill>
              </a:rPr>
              <a:t> razreda</a:t>
            </a:r>
            <a:r>
              <a:rPr lang="en-GB" sz="2000" dirty="0">
                <a:solidFill>
                  <a:srgbClr val="002060"/>
                </a:solidFill>
              </a:rPr>
              <a:t> – I </a:t>
            </a:r>
            <a:r>
              <a:rPr lang="bs-Latn-BA" sz="2000" dirty="0">
                <a:solidFill>
                  <a:srgbClr val="002060"/>
                </a:solidFill>
              </a:rPr>
              <a:t>polugođe</a:t>
            </a:r>
            <a:endParaRPr lang="sr-Latn-ME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4DE293-270B-4635-9C59-0598FDA32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994729"/>
              </p:ext>
            </p:extLst>
          </p:nvPr>
        </p:nvGraphicFramePr>
        <p:xfrm>
          <a:off x="1835696" y="2564904"/>
          <a:ext cx="475869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149EB7-A994-BB88-01B8-A804793CFE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156626"/>
              </p:ext>
            </p:extLst>
          </p:nvPr>
        </p:nvGraphicFramePr>
        <p:xfrm>
          <a:off x="1867884" y="1250454"/>
          <a:ext cx="460629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50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3"/>
          </a:xfrm>
        </p:spPr>
        <p:txBody>
          <a:bodyPr>
            <a:normAutofit/>
          </a:bodyPr>
          <a:lstStyle/>
          <a:p>
            <a:r>
              <a:rPr lang="sr-Latn-ME" sz="1600" dirty="0">
                <a:solidFill>
                  <a:srgbClr val="002060"/>
                </a:solidFill>
              </a:rPr>
              <a:t>Uspjeh </a:t>
            </a:r>
            <a:r>
              <a:rPr lang="sr-Latn-ME" sz="1600" baseline="0" dirty="0">
                <a:solidFill>
                  <a:srgbClr val="002060"/>
                </a:solidFill>
              </a:rPr>
              <a:t>V</a:t>
            </a:r>
            <a:r>
              <a:rPr lang="en-GB" sz="1600" baseline="0" dirty="0">
                <a:solidFill>
                  <a:srgbClr val="002060"/>
                </a:solidFill>
              </a:rPr>
              <a:t>II</a:t>
            </a:r>
            <a:r>
              <a:rPr lang="sr-Latn-ME" sz="1600" baseline="0" dirty="0">
                <a:solidFill>
                  <a:srgbClr val="002060"/>
                </a:solidFill>
              </a:rPr>
              <a:t> razreda </a:t>
            </a:r>
            <a:r>
              <a:rPr lang="en-US" sz="1600" baseline="0" dirty="0">
                <a:solidFill>
                  <a:srgbClr val="002060"/>
                </a:solidFill>
              </a:rPr>
              <a:t>I</a:t>
            </a:r>
            <a:r>
              <a:rPr lang="bs-Latn-BA" sz="1600" baseline="0" dirty="0">
                <a:solidFill>
                  <a:srgbClr val="002060"/>
                </a:solidFill>
              </a:rPr>
              <a:t> polugođe</a:t>
            </a:r>
            <a:endParaRPr lang="sr-Latn-CS" sz="16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28FD55-0C98-3813-EFA2-9639EA700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11938"/>
              </p:ext>
            </p:extLst>
          </p:nvPr>
        </p:nvGraphicFramePr>
        <p:xfrm>
          <a:off x="467544" y="980728"/>
          <a:ext cx="7886704" cy="823727"/>
        </p:xfrm>
        <a:graphic>
          <a:graphicData uri="http://schemas.openxmlformats.org/drawingml/2006/table">
            <a:tbl>
              <a:tblPr/>
              <a:tblGrid>
                <a:gridCol w="600428">
                  <a:extLst>
                    <a:ext uri="{9D8B030D-6E8A-4147-A177-3AD203B41FA5}">
                      <a16:colId xmlns:a16="http://schemas.microsoft.com/office/drawing/2014/main" val="1570162310"/>
                    </a:ext>
                  </a:extLst>
                </a:gridCol>
                <a:gridCol w="481424">
                  <a:extLst>
                    <a:ext uri="{9D8B030D-6E8A-4147-A177-3AD203B41FA5}">
                      <a16:colId xmlns:a16="http://schemas.microsoft.com/office/drawing/2014/main" val="1486509168"/>
                    </a:ext>
                  </a:extLst>
                </a:gridCol>
                <a:gridCol w="497652">
                  <a:extLst>
                    <a:ext uri="{9D8B030D-6E8A-4147-A177-3AD203B41FA5}">
                      <a16:colId xmlns:a16="http://schemas.microsoft.com/office/drawing/2014/main" val="2192193508"/>
                    </a:ext>
                  </a:extLst>
                </a:gridCol>
                <a:gridCol w="530108">
                  <a:extLst>
                    <a:ext uri="{9D8B030D-6E8A-4147-A177-3AD203B41FA5}">
                      <a16:colId xmlns:a16="http://schemas.microsoft.com/office/drawing/2014/main" val="678378298"/>
                    </a:ext>
                  </a:extLst>
                </a:gridCol>
                <a:gridCol w="600428">
                  <a:extLst>
                    <a:ext uri="{9D8B030D-6E8A-4147-A177-3AD203B41FA5}">
                      <a16:colId xmlns:a16="http://schemas.microsoft.com/office/drawing/2014/main" val="3893595191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2838257789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3425591806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1743615485"/>
                    </a:ext>
                  </a:extLst>
                </a:gridCol>
                <a:gridCol w="324556">
                  <a:extLst>
                    <a:ext uri="{9D8B030D-6E8A-4147-A177-3AD203B41FA5}">
                      <a16:colId xmlns:a16="http://schemas.microsoft.com/office/drawing/2014/main" val="1693822826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735308695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83796563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325498197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761099105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934087661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474248121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84757755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593623884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824684783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902703320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07403240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637141480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51773093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8702966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44007708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945007761"/>
                    </a:ext>
                  </a:extLst>
                </a:gridCol>
              </a:tblGrid>
              <a:tr h="81136">
                <a:tc grid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Opšti uspjeh učenika na kraju I polugođa - VII razred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Nedovoljan uspjeh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889173"/>
                  </a:ext>
                </a:extLst>
              </a:tr>
              <a:tr h="119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učenika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pozitivnim uspjehom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1 nedovoljnom ocjenom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2 nedovoljne ocjene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3 nedovoljne ocjene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nedovoljnim uspjehom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917668"/>
                  </a:ext>
                </a:extLst>
              </a:tr>
              <a:tr h="901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odjeljenje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muških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ženskih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#VALUE!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 učenika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#VALUE!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94859"/>
                  </a:ext>
                </a:extLst>
              </a:tr>
              <a:tr h="901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VII-1 Anđela Milićević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209485"/>
                  </a:ext>
                </a:extLst>
              </a:tr>
              <a:tr h="901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VII2 Bojan Drobnjak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286350"/>
                  </a:ext>
                </a:extLst>
              </a:tr>
              <a:tr h="901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VII3  Stefan Popović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452318"/>
                  </a:ext>
                </a:extLst>
              </a:tr>
              <a:tr h="1135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VII4 Marija Bataković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8.222222222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86939"/>
                  </a:ext>
                </a:extLst>
              </a:tr>
              <a:tr h="1135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43.59%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31.05128205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4078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85FB56-18DE-0E20-8C7B-40E186F25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003145"/>
              </p:ext>
            </p:extLst>
          </p:nvPr>
        </p:nvGraphicFramePr>
        <p:xfrm>
          <a:off x="395536" y="1988840"/>
          <a:ext cx="7886702" cy="1026088"/>
        </p:xfrm>
        <a:graphic>
          <a:graphicData uri="http://schemas.openxmlformats.org/drawingml/2006/table">
            <a:tbl>
              <a:tblPr/>
              <a:tblGrid>
                <a:gridCol w="1145844">
                  <a:extLst>
                    <a:ext uri="{9D8B030D-6E8A-4147-A177-3AD203B41FA5}">
                      <a16:colId xmlns:a16="http://schemas.microsoft.com/office/drawing/2014/main" val="2206553606"/>
                    </a:ext>
                  </a:extLst>
                </a:gridCol>
                <a:gridCol w="918739">
                  <a:extLst>
                    <a:ext uri="{9D8B030D-6E8A-4147-A177-3AD203B41FA5}">
                      <a16:colId xmlns:a16="http://schemas.microsoft.com/office/drawing/2014/main" val="1384734148"/>
                    </a:ext>
                  </a:extLst>
                </a:gridCol>
                <a:gridCol w="949707">
                  <a:extLst>
                    <a:ext uri="{9D8B030D-6E8A-4147-A177-3AD203B41FA5}">
                      <a16:colId xmlns:a16="http://schemas.microsoft.com/office/drawing/2014/main" val="4122708599"/>
                    </a:ext>
                  </a:extLst>
                </a:gridCol>
                <a:gridCol w="1011646">
                  <a:extLst>
                    <a:ext uri="{9D8B030D-6E8A-4147-A177-3AD203B41FA5}">
                      <a16:colId xmlns:a16="http://schemas.microsoft.com/office/drawing/2014/main" val="3979541184"/>
                    </a:ext>
                  </a:extLst>
                </a:gridCol>
                <a:gridCol w="1145844">
                  <a:extLst>
                    <a:ext uri="{9D8B030D-6E8A-4147-A177-3AD203B41FA5}">
                      <a16:colId xmlns:a16="http://schemas.microsoft.com/office/drawing/2014/main" val="4290004893"/>
                    </a:ext>
                  </a:extLst>
                </a:gridCol>
                <a:gridCol w="536790">
                  <a:extLst>
                    <a:ext uri="{9D8B030D-6E8A-4147-A177-3AD203B41FA5}">
                      <a16:colId xmlns:a16="http://schemas.microsoft.com/office/drawing/2014/main" val="2072374604"/>
                    </a:ext>
                  </a:extLst>
                </a:gridCol>
                <a:gridCol w="536790">
                  <a:extLst>
                    <a:ext uri="{9D8B030D-6E8A-4147-A177-3AD203B41FA5}">
                      <a16:colId xmlns:a16="http://schemas.microsoft.com/office/drawing/2014/main" val="3020168880"/>
                    </a:ext>
                  </a:extLst>
                </a:gridCol>
                <a:gridCol w="578083">
                  <a:extLst>
                    <a:ext uri="{9D8B030D-6E8A-4147-A177-3AD203B41FA5}">
                      <a16:colId xmlns:a16="http://schemas.microsoft.com/office/drawing/2014/main" val="17299570"/>
                    </a:ext>
                  </a:extLst>
                </a:gridCol>
                <a:gridCol w="619375">
                  <a:extLst>
                    <a:ext uri="{9D8B030D-6E8A-4147-A177-3AD203B41FA5}">
                      <a16:colId xmlns:a16="http://schemas.microsoft.com/office/drawing/2014/main" val="2195221555"/>
                    </a:ext>
                  </a:extLst>
                </a:gridCol>
                <a:gridCol w="443884">
                  <a:extLst>
                    <a:ext uri="{9D8B030D-6E8A-4147-A177-3AD203B41FA5}">
                      <a16:colId xmlns:a16="http://schemas.microsoft.com/office/drawing/2014/main" val="2833651091"/>
                    </a:ext>
                  </a:extLst>
                </a:gridCol>
              </a:tblGrid>
              <a:tr h="136787">
                <a:tc gridSpan="10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 razred / I polugođe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70376"/>
                  </a:ext>
                </a:extLst>
              </a:tr>
              <a:tr h="2952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0807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VII-1 Anđela Milićević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7885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VII2 Bojan Drobnjak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65717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VII3  Stefan Popović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80437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VII4 Marija Bataković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527787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19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8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344816" cy="1008112"/>
          </a:xfrm>
        </p:spPr>
        <p:txBody>
          <a:bodyPr>
            <a:normAutofit/>
          </a:bodyPr>
          <a:lstStyle/>
          <a:p>
            <a:pPr algn="ctr"/>
            <a:r>
              <a:rPr lang="sr-Latn-ME" sz="2000" dirty="0">
                <a:solidFill>
                  <a:srgbClr val="002060"/>
                </a:solidFill>
              </a:rPr>
              <a:t>Uspjeh  VI</a:t>
            </a:r>
            <a:r>
              <a:rPr lang="en-GB" sz="2000" dirty="0">
                <a:solidFill>
                  <a:srgbClr val="002060"/>
                </a:solidFill>
              </a:rPr>
              <a:t>I</a:t>
            </a:r>
            <a:r>
              <a:rPr lang="sr-Latn-ME" sz="2000" dirty="0">
                <a:solidFill>
                  <a:srgbClr val="002060"/>
                </a:solidFill>
              </a:rPr>
              <a:t> razreda</a:t>
            </a:r>
            <a:r>
              <a:rPr lang="en-GB" sz="2000" dirty="0">
                <a:solidFill>
                  <a:srgbClr val="002060"/>
                </a:solidFill>
              </a:rPr>
              <a:t> – I</a:t>
            </a:r>
            <a:r>
              <a:rPr lang="bs-Latn-BA" sz="2000" dirty="0">
                <a:solidFill>
                  <a:srgbClr val="002060"/>
                </a:solidFill>
              </a:rPr>
              <a:t>  polugođe</a:t>
            </a:r>
            <a:endParaRPr lang="sr-Latn-ME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4DE293-270B-4635-9C59-0598FDA32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895101"/>
              </p:ext>
            </p:extLst>
          </p:nvPr>
        </p:nvGraphicFramePr>
        <p:xfrm>
          <a:off x="2051720" y="2110740"/>
          <a:ext cx="475869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111DEC-3103-06F8-0F6F-DD3712B06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853304"/>
              </p:ext>
            </p:extLst>
          </p:nvPr>
        </p:nvGraphicFramePr>
        <p:xfrm>
          <a:off x="1403648" y="1273608"/>
          <a:ext cx="6408712" cy="309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017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2695"/>
            <a:ext cx="7615758" cy="648073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Uspjeh i struktura V</a:t>
            </a:r>
            <a:r>
              <a:rPr lang="en-US" sz="2400" dirty="0">
                <a:solidFill>
                  <a:srgbClr val="002060"/>
                </a:solidFill>
              </a:rPr>
              <a:t>I</a:t>
            </a:r>
            <a:r>
              <a:rPr lang="en-GB" sz="2400" dirty="0">
                <a:solidFill>
                  <a:srgbClr val="002060"/>
                </a:solidFill>
              </a:rPr>
              <a:t>II</a:t>
            </a:r>
            <a:r>
              <a:rPr lang="pl-PL" sz="2400" dirty="0">
                <a:solidFill>
                  <a:srgbClr val="002060"/>
                </a:solidFill>
              </a:rPr>
              <a:t> razreda – 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polugo</a:t>
            </a:r>
            <a:r>
              <a:rPr lang="bs-Latn-BA" sz="2400" dirty="0">
                <a:solidFill>
                  <a:srgbClr val="002060"/>
                </a:solidFill>
              </a:rPr>
              <a:t>đe</a:t>
            </a:r>
            <a:endParaRPr lang="sr-Latn-ME" sz="320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17742B-53A0-5501-6C8D-8F6215A07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74839"/>
              </p:ext>
            </p:extLst>
          </p:nvPr>
        </p:nvGraphicFramePr>
        <p:xfrm>
          <a:off x="628648" y="1357784"/>
          <a:ext cx="7886704" cy="890693"/>
        </p:xfrm>
        <a:graphic>
          <a:graphicData uri="http://schemas.openxmlformats.org/drawingml/2006/table">
            <a:tbl>
              <a:tblPr/>
              <a:tblGrid>
                <a:gridCol w="600428">
                  <a:extLst>
                    <a:ext uri="{9D8B030D-6E8A-4147-A177-3AD203B41FA5}">
                      <a16:colId xmlns:a16="http://schemas.microsoft.com/office/drawing/2014/main" val="826543374"/>
                    </a:ext>
                  </a:extLst>
                </a:gridCol>
                <a:gridCol w="481424">
                  <a:extLst>
                    <a:ext uri="{9D8B030D-6E8A-4147-A177-3AD203B41FA5}">
                      <a16:colId xmlns:a16="http://schemas.microsoft.com/office/drawing/2014/main" val="854163063"/>
                    </a:ext>
                  </a:extLst>
                </a:gridCol>
                <a:gridCol w="497652">
                  <a:extLst>
                    <a:ext uri="{9D8B030D-6E8A-4147-A177-3AD203B41FA5}">
                      <a16:colId xmlns:a16="http://schemas.microsoft.com/office/drawing/2014/main" val="466433709"/>
                    </a:ext>
                  </a:extLst>
                </a:gridCol>
                <a:gridCol w="530108">
                  <a:extLst>
                    <a:ext uri="{9D8B030D-6E8A-4147-A177-3AD203B41FA5}">
                      <a16:colId xmlns:a16="http://schemas.microsoft.com/office/drawing/2014/main" val="2865830609"/>
                    </a:ext>
                  </a:extLst>
                </a:gridCol>
                <a:gridCol w="600428">
                  <a:extLst>
                    <a:ext uri="{9D8B030D-6E8A-4147-A177-3AD203B41FA5}">
                      <a16:colId xmlns:a16="http://schemas.microsoft.com/office/drawing/2014/main" val="2455851478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2674889758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2626894526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2459317606"/>
                    </a:ext>
                  </a:extLst>
                </a:gridCol>
                <a:gridCol w="324556">
                  <a:extLst>
                    <a:ext uri="{9D8B030D-6E8A-4147-A177-3AD203B41FA5}">
                      <a16:colId xmlns:a16="http://schemas.microsoft.com/office/drawing/2014/main" val="2599983463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865571304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69526131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576774458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3841854499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751088572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933619854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573912145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965484756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995155403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998322239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614760192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295834362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098486712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2672430221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2109607034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3562914146"/>
                    </a:ext>
                  </a:extLst>
                </a:gridCol>
              </a:tblGrid>
              <a:tr h="135227">
                <a:tc grid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Opšti uspjeh učenika na kraju I polugođa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Nedovoljan uspjeh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841262"/>
                  </a:ext>
                </a:extLst>
              </a:tr>
              <a:tr h="1352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učenika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pozitivnim uspjehom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1 nedovoljnom ocjenom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2 nedovoljne ocjene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3 nedovoljne ocjene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nedovoljnim uspjehom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62895"/>
                  </a:ext>
                </a:extLst>
              </a:tr>
              <a:tr h="1514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odjeljenje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muških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ženskih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 učenika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96024"/>
                  </a:ext>
                </a:extLst>
              </a:tr>
              <a:tr h="937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VIII-1 Jelena Radojičić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610295"/>
                  </a:ext>
                </a:extLst>
              </a:tr>
              <a:tr h="937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VIII- 1 Mira Der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99819"/>
                  </a:ext>
                </a:extLst>
              </a:tr>
              <a:tr h="937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VIII- 3 Mira Der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64.29%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14.29%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512377"/>
                  </a:ext>
                </a:extLst>
              </a:tr>
              <a:tr h="937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VIII- 4 Marija Bataković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28.57%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28.57%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28.57%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454503"/>
                  </a:ext>
                </a:extLst>
              </a:tr>
              <a:tr h="9375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43.48%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28.26%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2693.48%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223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A48213-17C8-92E4-6C58-4839EF591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5422"/>
              </p:ext>
            </p:extLst>
          </p:nvPr>
        </p:nvGraphicFramePr>
        <p:xfrm>
          <a:off x="613127" y="2433320"/>
          <a:ext cx="5822060" cy="995680"/>
        </p:xfrm>
        <a:graphic>
          <a:graphicData uri="http://schemas.openxmlformats.org/drawingml/2006/table">
            <a:tbl>
              <a:tblPr/>
              <a:tblGrid>
                <a:gridCol w="845875">
                  <a:extLst>
                    <a:ext uri="{9D8B030D-6E8A-4147-A177-3AD203B41FA5}">
                      <a16:colId xmlns:a16="http://schemas.microsoft.com/office/drawing/2014/main" val="806223867"/>
                    </a:ext>
                  </a:extLst>
                </a:gridCol>
                <a:gridCol w="678224">
                  <a:extLst>
                    <a:ext uri="{9D8B030D-6E8A-4147-A177-3AD203B41FA5}">
                      <a16:colId xmlns:a16="http://schemas.microsoft.com/office/drawing/2014/main" val="1163043386"/>
                    </a:ext>
                  </a:extLst>
                </a:gridCol>
                <a:gridCol w="701086">
                  <a:extLst>
                    <a:ext uri="{9D8B030D-6E8A-4147-A177-3AD203B41FA5}">
                      <a16:colId xmlns:a16="http://schemas.microsoft.com/office/drawing/2014/main" val="1768918468"/>
                    </a:ext>
                  </a:extLst>
                </a:gridCol>
                <a:gridCol w="746809">
                  <a:extLst>
                    <a:ext uri="{9D8B030D-6E8A-4147-A177-3AD203B41FA5}">
                      <a16:colId xmlns:a16="http://schemas.microsoft.com/office/drawing/2014/main" val="179740862"/>
                    </a:ext>
                  </a:extLst>
                </a:gridCol>
                <a:gridCol w="845875">
                  <a:extLst>
                    <a:ext uri="{9D8B030D-6E8A-4147-A177-3AD203B41FA5}">
                      <a16:colId xmlns:a16="http://schemas.microsoft.com/office/drawing/2014/main" val="435565778"/>
                    </a:ext>
                  </a:extLst>
                </a:gridCol>
                <a:gridCol w="396266">
                  <a:extLst>
                    <a:ext uri="{9D8B030D-6E8A-4147-A177-3AD203B41FA5}">
                      <a16:colId xmlns:a16="http://schemas.microsoft.com/office/drawing/2014/main" val="2973457320"/>
                    </a:ext>
                  </a:extLst>
                </a:gridCol>
                <a:gridCol w="396266">
                  <a:extLst>
                    <a:ext uri="{9D8B030D-6E8A-4147-A177-3AD203B41FA5}">
                      <a16:colId xmlns:a16="http://schemas.microsoft.com/office/drawing/2014/main" val="2017708054"/>
                    </a:ext>
                  </a:extLst>
                </a:gridCol>
                <a:gridCol w="426748">
                  <a:extLst>
                    <a:ext uri="{9D8B030D-6E8A-4147-A177-3AD203B41FA5}">
                      <a16:colId xmlns:a16="http://schemas.microsoft.com/office/drawing/2014/main" val="3042051858"/>
                    </a:ext>
                  </a:extLst>
                </a:gridCol>
                <a:gridCol w="457230">
                  <a:extLst>
                    <a:ext uri="{9D8B030D-6E8A-4147-A177-3AD203B41FA5}">
                      <a16:colId xmlns:a16="http://schemas.microsoft.com/office/drawing/2014/main" val="329581982"/>
                    </a:ext>
                  </a:extLst>
                </a:gridCol>
                <a:gridCol w="327681">
                  <a:extLst>
                    <a:ext uri="{9D8B030D-6E8A-4147-A177-3AD203B41FA5}">
                      <a16:colId xmlns:a16="http://schemas.microsoft.com/office/drawing/2014/main" val="1306222411"/>
                    </a:ext>
                  </a:extLst>
                </a:gridCol>
              </a:tblGrid>
              <a:tr h="190500">
                <a:tc gridSpan="10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Opšti uspjeh učenika na kraju II polugođa - VIII razred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89795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70459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VIII-1 Jelena Radojičić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798160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VIII3  Mira Der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314608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VIII3  Mira Der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45468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VIII- 4 Marija Bataković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753012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02495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313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69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F220-D2B8-BF52-8EF0-C4CEC21B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3200" dirty="0">
                <a:solidFill>
                  <a:srgbClr val="002060"/>
                </a:solidFill>
              </a:rPr>
              <a:t>VIII razred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21E1E6D-CF0C-01C2-93D3-39B103437791}"/>
              </a:ext>
            </a:extLst>
          </p:cNvPr>
          <p:cNvGraphicFramePr/>
          <p:nvPr/>
        </p:nvGraphicFramePr>
        <p:xfrm>
          <a:off x="2577465" y="2373313"/>
          <a:ext cx="3989070" cy="211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121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rgbClr val="002060"/>
                </a:solidFill>
              </a:rPr>
              <a:t>Uspjeh i struktura </a:t>
            </a:r>
            <a:r>
              <a:rPr lang="en-GB" sz="1800" dirty="0">
                <a:solidFill>
                  <a:srgbClr val="002060"/>
                </a:solidFill>
              </a:rPr>
              <a:t>IX</a:t>
            </a:r>
            <a:r>
              <a:rPr lang="pl-PL" sz="1800" dirty="0">
                <a:solidFill>
                  <a:srgbClr val="002060"/>
                </a:solidFill>
              </a:rPr>
              <a:t> razreda – </a:t>
            </a:r>
            <a:r>
              <a:rPr lang="en-US" sz="1800" dirty="0">
                <a:solidFill>
                  <a:srgbClr val="002060"/>
                </a:solidFill>
              </a:rPr>
              <a:t>I</a:t>
            </a:r>
            <a:r>
              <a:rPr lang="bs-Latn-BA" sz="1800" dirty="0">
                <a:solidFill>
                  <a:srgbClr val="002060"/>
                </a:solidFill>
              </a:rPr>
              <a:t> polugođe</a:t>
            </a:r>
            <a:endParaRPr lang="sr-Latn-ME" sz="18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C5AA8A-A0A5-BD7A-8816-487567DDB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827055"/>
              </p:ext>
            </p:extLst>
          </p:nvPr>
        </p:nvGraphicFramePr>
        <p:xfrm>
          <a:off x="539552" y="1052736"/>
          <a:ext cx="7886704" cy="1055725"/>
        </p:xfrm>
        <a:graphic>
          <a:graphicData uri="http://schemas.openxmlformats.org/drawingml/2006/table">
            <a:tbl>
              <a:tblPr/>
              <a:tblGrid>
                <a:gridCol w="600428">
                  <a:extLst>
                    <a:ext uri="{9D8B030D-6E8A-4147-A177-3AD203B41FA5}">
                      <a16:colId xmlns:a16="http://schemas.microsoft.com/office/drawing/2014/main" val="300883057"/>
                    </a:ext>
                  </a:extLst>
                </a:gridCol>
                <a:gridCol w="481424">
                  <a:extLst>
                    <a:ext uri="{9D8B030D-6E8A-4147-A177-3AD203B41FA5}">
                      <a16:colId xmlns:a16="http://schemas.microsoft.com/office/drawing/2014/main" val="670432101"/>
                    </a:ext>
                  </a:extLst>
                </a:gridCol>
                <a:gridCol w="497652">
                  <a:extLst>
                    <a:ext uri="{9D8B030D-6E8A-4147-A177-3AD203B41FA5}">
                      <a16:colId xmlns:a16="http://schemas.microsoft.com/office/drawing/2014/main" val="3455875610"/>
                    </a:ext>
                  </a:extLst>
                </a:gridCol>
                <a:gridCol w="530108">
                  <a:extLst>
                    <a:ext uri="{9D8B030D-6E8A-4147-A177-3AD203B41FA5}">
                      <a16:colId xmlns:a16="http://schemas.microsoft.com/office/drawing/2014/main" val="2121624660"/>
                    </a:ext>
                  </a:extLst>
                </a:gridCol>
                <a:gridCol w="600428">
                  <a:extLst>
                    <a:ext uri="{9D8B030D-6E8A-4147-A177-3AD203B41FA5}">
                      <a16:colId xmlns:a16="http://schemas.microsoft.com/office/drawing/2014/main" val="4244053467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3159203848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2280033334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3998937455"/>
                    </a:ext>
                  </a:extLst>
                </a:gridCol>
                <a:gridCol w="324556">
                  <a:extLst>
                    <a:ext uri="{9D8B030D-6E8A-4147-A177-3AD203B41FA5}">
                      <a16:colId xmlns:a16="http://schemas.microsoft.com/office/drawing/2014/main" val="1802714860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8573414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542948601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383800334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3815237427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20898819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4007555461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352708784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573294452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146886690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4085754926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60508536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671821326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370908787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411941531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638379230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461674955"/>
                    </a:ext>
                  </a:extLst>
                </a:gridCol>
              </a:tblGrid>
              <a:tr h="211129">
                <a:tc grid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Opšti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uspjeh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učenika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krajuI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polugođa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IX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Nedovoljan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uspjeh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136141"/>
                  </a:ext>
                </a:extLst>
              </a:tr>
              <a:tr h="2650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učenika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pozitivnim uspjehom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1 nedovoljnom ocjenom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2 nedovoljne ocjene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3 nedovoljne ocjene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nedovoljnim uspjehom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42555"/>
                  </a:ext>
                </a:extLst>
              </a:tr>
              <a:tr h="1839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odjeljenje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muških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ženskih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 učenika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56192"/>
                  </a:ext>
                </a:extLst>
              </a:tr>
              <a:tr h="919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 -1 Vesna Šarac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#REF!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897779"/>
                  </a:ext>
                </a:extLst>
              </a:tr>
              <a:tr h="919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3513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18D1C6-AB44-E62D-5803-66EE8E893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52914"/>
              </p:ext>
            </p:extLst>
          </p:nvPr>
        </p:nvGraphicFramePr>
        <p:xfrm>
          <a:off x="467544" y="2338870"/>
          <a:ext cx="7416823" cy="864586"/>
        </p:xfrm>
        <a:graphic>
          <a:graphicData uri="http://schemas.openxmlformats.org/drawingml/2006/table">
            <a:tbl>
              <a:tblPr/>
              <a:tblGrid>
                <a:gridCol w="1077575">
                  <a:extLst>
                    <a:ext uri="{9D8B030D-6E8A-4147-A177-3AD203B41FA5}">
                      <a16:colId xmlns:a16="http://schemas.microsoft.com/office/drawing/2014/main" val="1051152250"/>
                    </a:ext>
                  </a:extLst>
                </a:gridCol>
                <a:gridCol w="864001">
                  <a:extLst>
                    <a:ext uri="{9D8B030D-6E8A-4147-A177-3AD203B41FA5}">
                      <a16:colId xmlns:a16="http://schemas.microsoft.com/office/drawing/2014/main" val="3110914489"/>
                    </a:ext>
                  </a:extLst>
                </a:gridCol>
                <a:gridCol w="893126">
                  <a:extLst>
                    <a:ext uri="{9D8B030D-6E8A-4147-A177-3AD203B41FA5}">
                      <a16:colId xmlns:a16="http://schemas.microsoft.com/office/drawing/2014/main" val="1204936095"/>
                    </a:ext>
                  </a:extLst>
                </a:gridCol>
                <a:gridCol w="951373">
                  <a:extLst>
                    <a:ext uri="{9D8B030D-6E8A-4147-A177-3AD203B41FA5}">
                      <a16:colId xmlns:a16="http://schemas.microsoft.com/office/drawing/2014/main" val="2990089703"/>
                    </a:ext>
                  </a:extLst>
                </a:gridCol>
                <a:gridCol w="1077575">
                  <a:extLst>
                    <a:ext uri="{9D8B030D-6E8A-4147-A177-3AD203B41FA5}">
                      <a16:colId xmlns:a16="http://schemas.microsoft.com/office/drawing/2014/main" val="762930502"/>
                    </a:ext>
                  </a:extLst>
                </a:gridCol>
                <a:gridCol w="504810">
                  <a:extLst>
                    <a:ext uri="{9D8B030D-6E8A-4147-A177-3AD203B41FA5}">
                      <a16:colId xmlns:a16="http://schemas.microsoft.com/office/drawing/2014/main" val="1590129117"/>
                    </a:ext>
                  </a:extLst>
                </a:gridCol>
                <a:gridCol w="504810">
                  <a:extLst>
                    <a:ext uri="{9D8B030D-6E8A-4147-A177-3AD203B41FA5}">
                      <a16:colId xmlns:a16="http://schemas.microsoft.com/office/drawing/2014/main" val="1328560243"/>
                    </a:ext>
                  </a:extLst>
                </a:gridCol>
                <a:gridCol w="543642">
                  <a:extLst>
                    <a:ext uri="{9D8B030D-6E8A-4147-A177-3AD203B41FA5}">
                      <a16:colId xmlns:a16="http://schemas.microsoft.com/office/drawing/2014/main" val="157234584"/>
                    </a:ext>
                  </a:extLst>
                </a:gridCol>
                <a:gridCol w="582473">
                  <a:extLst>
                    <a:ext uri="{9D8B030D-6E8A-4147-A177-3AD203B41FA5}">
                      <a16:colId xmlns:a16="http://schemas.microsoft.com/office/drawing/2014/main" val="3536085949"/>
                    </a:ext>
                  </a:extLst>
                </a:gridCol>
                <a:gridCol w="417438">
                  <a:extLst>
                    <a:ext uri="{9D8B030D-6E8A-4147-A177-3AD203B41FA5}">
                      <a16:colId xmlns:a16="http://schemas.microsoft.com/office/drawing/2014/main" val="2502580557"/>
                    </a:ext>
                  </a:extLst>
                </a:gridCol>
              </a:tblGrid>
              <a:tr h="154026">
                <a:tc gridSpan="10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 razred / III klas. period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639232"/>
                  </a:ext>
                </a:extLst>
              </a:tr>
              <a:tr h="3311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901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 -1 Vesna Šarac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6544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87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39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FDB2B-7CEF-FB55-F809-22F35EC96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75D4-0397-49A5-8814-09E82DC0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rgbClr val="002060"/>
                </a:solidFill>
              </a:rPr>
              <a:t>Uspjeh i struktura </a:t>
            </a:r>
            <a:r>
              <a:rPr lang="en-GB" sz="1800" dirty="0">
                <a:solidFill>
                  <a:srgbClr val="002060"/>
                </a:solidFill>
              </a:rPr>
              <a:t>IX</a:t>
            </a:r>
            <a:r>
              <a:rPr lang="pl-PL" sz="1800" dirty="0">
                <a:solidFill>
                  <a:srgbClr val="002060"/>
                </a:solidFill>
              </a:rPr>
              <a:t> razreda – </a:t>
            </a:r>
            <a:r>
              <a:rPr lang="bs-Latn-BA" sz="1800" dirty="0">
                <a:solidFill>
                  <a:srgbClr val="002060"/>
                </a:solidFill>
              </a:rPr>
              <a:t>I polugođe</a:t>
            </a:r>
            <a:endParaRPr lang="sr-Latn-ME" sz="1800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1DB7B6-B283-6FAC-DB14-3E443CC86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781692"/>
              </p:ext>
            </p:extLst>
          </p:nvPr>
        </p:nvGraphicFramePr>
        <p:xfrm>
          <a:off x="609821" y="1124744"/>
          <a:ext cx="3989070" cy="211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765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9940-2773-7441-475D-4031EA8A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002060"/>
                </a:solidFill>
              </a:rPr>
              <a:t>Uspjeh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sr-Latn-ME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I</a:t>
            </a:r>
            <a:r>
              <a:rPr lang="sr-Latn-ME" sz="2400" dirty="0">
                <a:solidFill>
                  <a:srgbClr val="002060"/>
                </a:solidFill>
              </a:rPr>
              <a:t>I razreda</a:t>
            </a:r>
            <a:r>
              <a:rPr lang="en-US" sz="2400" dirty="0">
                <a:solidFill>
                  <a:srgbClr val="002060"/>
                </a:solidFill>
              </a:rPr>
              <a:t> po </a:t>
            </a:r>
            <a:r>
              <a:rPr lang="en-US" sz="2400" dirty="0" err="1">
                <a:solidFill>
                  <a:srgbClr val="002060"/>
                </a:solidFill>
              </a:rPr>
              <a:t>odsjecima</a:t>
            </a:r>
            <a:r>
              <a:rPr lang="en-US" sz="2400" dirty="0">
                <a:solidFill>
                  <a:srgbClr val="002060"/>
                </a:solidFill>
              </a:rPr>
              <a:t> (instrument) – I</a:t>
            </a:r>
            <a:r>
              <a:rPr lang="bs-Latn-BA" sz="2400" dirty="0">
                <a:solidFill>
                  <a:srgbClr val="002060"/>
                </a:solidFill>
              </a:rPr>
              <a:t> polugođe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77D8CE-D8E0-FE22-EED0-C3A007E34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33220"/>
              </p:ext>
            </p:extLst>
          </p:nvPr>
        </p:nvGraphicFramePr>
        <p:xfrm>
          <a:off x="661016" y="909965"/>
          <a:ext cx="7886699" cy="2510581"/>
        </p:xfrm>
        <a:graphic>
          <a:graphicData uri="http://schemas.openxmlformats.org/drawingml/2006/table">
            <a:tbl>
              <a:tblPr/>
              <a:tblGrid>
                <a:gridCol w="882428">
                  <a:extLst>
                    <a:ext uri="{9D8B030D-6E8A-4147-A177-3AD203B41FA5}">
                      <a16:colId xmlns:a16="http://schemas.microsoft.com/office/drawing/2014/main" val="3166098598"/>
                    </a:ext>
                  </a:extLst>
                </a:gridCol>
                <a:gridCol w="556531">
                  <a:extLst>
                    <a:ext uri="{9D8B030D-6E8A-4147-A177-3AD203B41FA5}">
                      <a16:colId xmlns:a16="http://schemas.microsoft.com/office/drawing/2014/main" val="1903125859"/>
                    </a:ext>
                  </a:extLst>
                </a:gridCol>
                <a:gridCol w="501379">
                  <a:extLst>
                    <a:ext uri="{9D8B030D-6E8A-4147-A177-3AD203B41FA5}">
                      <a16:colId xmlns:a16="http://schemas.microsoft.com/office/drawing/2014/main" val="720874176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441426630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4143192252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37084385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411055697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19247448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384031110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796343746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87848359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001569236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785136279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94987409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28671748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377357070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775688714"/>
                    </a:ext>
                  </a:extLst>
                </a:gridCol>
                <a:gridCol w="471297">
                  <a:extLst>
                    <a:ext uri="{9D8B030D-6E8A-4147-A177-3AD203B41FA5}">
                      <a16:colId xmlns:a16="http://schemas.microsoft.com/office/drawing/2014/main" val="1539378612"/>
                    </a:ext>
                  </a:extLst>
                </a:gridCol>
              </a:tblGrid>
              <a:tr h="208066">
                <a:tc grid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devetogodišnji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ob.program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  - I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polugođe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208979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postignut u cjelini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uglavnom postignut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djelimično postignut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298313"/>
                  </a:ext>
                </a:extLst>
              </a:tr>
              <a:tr h="1804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390366"/>
                  </a:ext>
                </a:extLst>
              </a:tr>
              <a:tr h="2193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0307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92624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349348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66696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015601"/>
                  </a:ext>
                </a:extLst>
              </a:tr>
              <a:tr h="1880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4686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017915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656072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856875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129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10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7"/>
            <a:ext cx="7886700" cy="504056"/>
          </a:xfrm>
        </p:spPr>
        <p:txBody>
          <a:bodyPr>
            <a:normAutofit/>
          </a:bodyPr>
          <a:lstStyle/>
          <a:p>
            <a:r>
              <a:rPr lang="en-GB" sz="2000" dirty="0" err="1">
                <a:solidFill>
                  <a:srgbClr val="002060"/>
                </a:solidFill>
              </a:rPr>
              <a:t>Uspjeh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sr-Latn-ME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II</a:t>
            </a:r>
            <a:r>
              <a:rPr lang="sr-Latn-ME" sz="2000" dirty="0">
                <a:solidFill>
                  <a:srgbClr val="002060"/>
                </a:solidFill>
              </a:rPr>
              <a:t>I razreda</a:t>
            </a:r>
            <a:r>
              <a:rPr lang="en-US" sz="2000" dirty="0">
                <a:solidFill>
                  <a:srgbClr val="002060"/>
                </a:solidFill>
              </a:rPr>
              <a:t> po </a:t>
            </a:r>
            <a:r>
              <a:rPr lang="en-US" sz="2000" dirty="0" err="1">
                <a:solidFill>
                  <a:srgbClr val="002060"/>
                </a:solidFill>
              </a:rPr>
              <a:t>odsjecima</a:t>
            </a:r>
            <a:r>
              <a:rPr lang="en-US" sz="2000" dirty="0">
                <a:solidFill>
                  <a:srgbClr val="002060"/>
                </a:solidFill>
              </a:rPr>
              <a:t> (instrument) – I</a:t>
            </a:r>
            <a:r>
              <a:rPr lang="bs-Latn-BA" sz="2000" dirty="0">
                <a:solidFill>
                  <a:srgbClr val="002060"/>
                </a:solidFill>
              </a:rPr>
              <a:t> polugođe</a:t>
            </a:r>
            <a:endParaRPr lang="sr-Latn-C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B20932-CA8A-9E83-4CAC-F5B1EC6DF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06725"/>
              </p:ext>
            </p:extLst>
          </p:nvPr>
        </p:nvGraphicFramePr>
        <p:xfrm>
          <a:off x="755576" y="802433"/>
          <a:ext cx="7886699" cy="2506821"/>
        </p:xfrm>
        <a:graphic>
          <a:graphicData uri="http://schemas.openxmlformats.org/drawingml/2006/table">
            <a:tbl>
              <a:tblPr/>
              <a:tblGrid>
                <a:gridCol w="882428">
                  <a:extLst>
                    <a:ext uri="{9D8B030D-6E8A-4147-A177-3AD203B41FA5}">
                      <a16:colId xmlns:a16="http://schemas.microsoft.com/office/drawing/2014/main" val="3608563382"/>
                    </a:ext>
                  </a:extLst>
                </a:gridCol>
                <a:gridCol w="556531">
                  <a:extLst>
                    <a:ext uri="{9D8B030D-6E8A-4147-A177-3AD203B41FA5}">
                      <a16:colId xmlns:a16="http://schemas.microsoft.com/office/drawing/2014/main" val="3261064651"/>
                    </a:ext>
                  </a:extLst>
                </a:gridCol>
                <a:gridCol w="501379">
                  <a:extLst>
                    <a:ext uri="{9D8B030D-6E8A-4147-A177-3AD203B41FA5}">
                      <a16:colId xmlns:a16="http://schemas.microsoft.com/office/drawing/2014/main" val="2055296740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477812628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748010411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791340811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32547270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415864409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388106525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76371966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271058738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772205189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75741868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216422506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18143326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248720040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783674839"/>
                    </a:ext>
                  </a:extLst>
                </a:gridCol>
                <a:gridCol w="471297">
                  <a:extLst>
                    <a:ext uri="{9D8B030D-6E8A-4147-A177-3AD203B41FA5}">
                      <a16:colId xmlns:a16="http://schemas.microsoft.com/office/drawing/2014/main" val="1360632740"/>
                    </a:ext>
                  </a:extLst>
                </a:gridCol>
              </a:tblGrid>
              <a:tr h="250682">
                <a:tc grid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 razred (devetogodišnji ob.program)  - I polugođe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817636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postignut u cjelini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uglavnom postignut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djelimično postignut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771956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601842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162606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014536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45880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1968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53398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200042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936262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457653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43690"/>
                  </a:ext>
                </a:extLst>
              </a:tr>
              <a:tr h="1754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279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3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/>
          </a:bodyPr>
          <a:lstStyle/>
          <a:p>
            <a:pPr algn="ctr"/>
            <a:r>
              <a:rPr lang="sr-Latn-ME" sz="3000" dirty="0">
                <a:solidFill>
                  <a:srgbClr val="002060"/>
                </a:solidFill>
              </a:rPr>
              <a:t>Struktura učenika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138374"/>
              </p:ext>
            </p:extLst>
          </p:nvPr>
        </p:nvGraphicFramePr>
        <p:xfrm>
          <a:off x="628650" y="1268760"/>
          <a:ext cx="804780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7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4888AC-3DCA-6729-87A0-5E4138CD4B28}"/>
              </a:ext>
            </a:extLst>
          </p:cNvPr>
          <p:cNvSpPr txBox="1"/>
          <p:nvPr/>
        </p:nvSpPr>
        <p:spPr>
          <a:xfrm>
            <a:off x="1691680" y="332656"/>
            <a:ext cx="5364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</a:rPr>
              <a:t>Uspjeh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sr-Latn-ME" sz="1400" dirty="0">
                <a:solidFill>
                  <a:srgbClr val="002060"/>
                </a:solidFill>
              </a:rPr>
              <a:t> IV  razreda</a:t>
            </a:r>
            <a:r>
              <a:rPr lang="en-US" sz="1400" dirty="0">
                <a:solidFill>
                  <a:srgbClr val="002060"/>
                </a:solidFill>
              </a:rPr>
              <a:t> po </a:t>
            </a:r>
            <a:r>
              <a:rPr lang="en-US" sz="1400" dirty="0" err="1">
                <a:solidFill>
                  <a:srgbClr val="002060"/>
                </a:solidFill>
              </a:rPr>
              <a:t>odsjecima</a:t>
            </a:r>
            <a:r>
              <a:rPr lang="en-US" sz="1400" dirty="0">
                <a:solidFill>
                  <a:srgbClr val="002060"/>
                </a:solidFill>
              </a:rPr>
              <a:t> (instrument) – I</a:t>
            </a:r>
            <a:r>
              <a:rPr lang="bs-Latn-BA" sz="1400" dirty="0">
                <a:solidFill>
                  <a:srgbClr val="002060"/>
                </a:solidFill>
              </a:rPr>
              <a:t> </a:t>
            </a:r>
            <a:r>
              <a:rPr lang="sr-Latn-RS" sz="1400" dirty="0">
                <a:solidFill>
                  <a:srgbClr val="002060"/>
                </a:solidFill>
              </a:rPr>
              <a:t> polugođe</a:t>
            </a:r>
            <a:endParaRPr lang="sv-SE" sz="14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863CEA-AD1B-B9FA-73B0-94FB59283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588626"/>
              </p:ext>
            </p:extLst>
          </p:nvPr>
        </p:nvGraphicFramePr>
        <p:xfrm>
          <a:off x="611560" y="764704"/>
          <a:ext cx="8208912" cy="2578464"/>
        </p:xfrm>
        <a:graphic>
          <a:graphicData uri="http://schemas.openxmlformats.org/drawingml/2006/table">
            <a:tbl>
              <a:tblPr/>
              <a:tblGrid>
                <a:gridCol w="742432">
                  <a:extLst>
                    <a:ext uri="{9D8B030D-6E8A-4147-A177-3AD203B41FA5}">
                      <a16:colId xmlns:a16="http://schemas.microsoft.com/office/drawing/2014/main" val="2343562395"/>
                    </a:ext>
                  </a:extLst>
                </a:gridCol>
                <a:gridCol w="468237">
                  <a:extLst>
                    <a:ext uri="{9D8B030D-6E8A-4147-A177-3AD203B41FA5}">
                      <a16:colId xmlns:a16="http://schemas.microsoft.com/office/drawing/2014/main" val="79105596"/>
                    </a:ext>
                  </a:extLst>
                </a:gridCol>
                <a:gridCol w="421836">
                  <a:extLst>
                    <a:ext uri="{9D8B030D-6E8A-4147-A177-3AD203B41FA5}">
                      <a16:colId xmlns:a16="http://schemas.microsoft.com/office/drawing/2014/main" val="1769531699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3687751942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264966603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1821097703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2840931430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4142103489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1311517531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2642750394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994595433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4023488444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128135328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313799765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980837465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1580311607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4275978119"/>
                    </a:ext>
                  </a:extLst>
                </a:gridCol>
                <a:gridCol w="396526">
                  <a:extLst>
                    <a:ext uri="{9D8B030D-6E8A-4147-A177-3AD203B41FA5}">
                      <a16:colId xmlns:a16="http://schemas.microsoft.com/office/drawing/2014/main" val="1529205766"/>
                    </a:ext>
                  </a:extLst>
                </a:gridCol>
                <a:gridCol w="383871">
                  <a:extLst>
                    <a:ext uri="{9D8B030D-6E8A-4147-A177-3AD203B41FA5}">
                      <a16:colId xmlns:a16="http://schemas.microsoft.com/office/drawing/2014/main" val="2975867686"/>
                    </a:ext>
                  </a:extLst>
                </a:gridCol>
                <a:gridCol w="531514">
                  <a:extLst>
                    <a:ext uri="{9D8B030D-6E8A-4147-A177-3AD203B41FA5}">
                      <a16:colId xmlns:a16="http://schemas.microsoft.com/office/drawing/2014/main" val="1233489165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1859682940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4021306736"/>
                    </a:ext>
                  </a:extLst>
                </a:gridCol>
              </a:tblGrid>
              <a:tr h="241473">
                <a:tc gridSpan="2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IV  -II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olugođe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740635"/>
                  </a:ext>
                </a:extLst>
              </a:tr>
              <a:tr h="277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376558"/>
                  </a:ext>
                </a:extLst>
              </a:tr>
              <a:tr h="140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28825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84702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953484"/>
                  </a:ext>
                </a:extLst>
              </a:tr>
              <a:tr h="1736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45491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37659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389474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884973"/>
                  </a:ext>
                </a:extLst>
              </a:tr>
              <a:tr h="1580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68491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7752"/>
                  </a:ext>
                </a:extLst>
              </a:tr>
              <a:tr h="1775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700744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73813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14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65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332656"/>
            <a:ext cx="229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IV </a:t>
            </a:r>
            <a:r>
              <a:rPr lang="en-US" dirty="0" err="1">
                <a:solidFill>
                  <a:srgbClr val="002060"/>
                </a:solidFill>
              </a:rPr>
              <a:t>razred</a:t>
            </a:r>
            <a:r>
              <a:rPr lang="sr-Latn-ME" dirty="0">
                <a:solidFill>
                  <a:srgbClr val="002060"/>
                </a:solidFill>
              </a:rPr>
              <a:t> – I  polugođe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53FE8E3-AE10-AE5E-1A1A-BAD125CD35F6}"/>
              </a:ext>
            </a:extLst>
          </p:cNvPr>
          <p:cNvGraphicFramePr/>
          <p:nvPr/>
        </p:nvGraphicFramePr>
        <p:xfrm>
          <a:off x="1110615" y="2011045"/>
          <a:ext cx="6922770" cy="283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0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-99392"/>
            <a:ext cx="7886700" cy="1325563"/>
          </a:xfrm>
        </p:spPr>
        <p:txBody>
          <a:bodyPr>
            <a:normAutofit/>
          </a:bodyPr>
          <a:lstStyle/>
          <a:p>
            <a:r>
              <a:rPr lang="en-GB" sz="1400" dirty="0" err="1">
                <a:solidFill>
                  <a:srgbClr val="002060"/>
                </a:solidFill>
              </a:rPr>
              <a:t>Uspjeh</a:t>
            </a:r>
            <a:r>
              <a:rPr lang="en-GB" sz="1400" dirty="0">
                <a:solidFill>
                  <a:srgbClr val="002060"/>
                </a:solidFill>
              </a:rPr>
              <a:t> V </a:t>
            </a:r>
            <a:r>
              <a:rPr lang="en-GB" sz="1400" dirty="0" err="1">
                <a:solidFill>
                  <a:srgbClr val="002060"/>
                </a:solidFill>
              </a:rPr>
              <a:t>razreda</a:t>
            </a:r>
            <a:r>
              <a:rPr lang="en-GB" sz="1400" dirty="0">
                <a:solidFill>
                  <a:srgbClr val="002060"/>
                </a:solidFill>
              </a:rPr>
              <a:t> po </a:t>
            </a:r>
            <a:r>
              <a:rPr lang="en-GB" sz="1400" dirty="0" err="1">
                <a:solidFill>
                  <a:srgbClr val="002060"/>
                </a:solidFill>
              </a:rPr>
              <a:t>odsjecima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na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kraju</a:t>
            </a:r>
            <a:r>
              <a:rPr lang="en-GB" sz="1400" dirty="0">
                <a:solidFill>
                  <a:srgbClr val="002060"/>
                </a:solidFill>
              </a:rPr>
              <a:t> I</a:t>
            </a:r>
            <a:r>
              <a:rPr lang="bs-Latn-BA" sz="1400" dirty="0">
                <a:solidFill>
                  <a:srgbClr val="002060"/>
                </a:solidFill>
              </a:rPr>
              <a:t>  </a:t>
            </a:r>
            <a:r>
              <a:rPr lang="sr-Latn-RS" sz="1400" dirty="0">
                <a:solidFill>
                  <a:srgbClr val="002060"/>
                </a:solidFill>
              </a:rPr>
              <a:t> polugođa</a:t>
            </a:r>
            <a:endParaRPr lang="sr-Latn-ME" sz="1400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E49D06-44A3-BCB5-1E83-5B9C6664F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815592"/>
              </p:ext>
            </p:extLst>
          </p:nvPr>
        </p:nvGraphicFramePr>
        <p:xfrm>
          <a:off x="683568" y="764704"/>
          <a:ext cx="7886695" cy="2115686"/>
        </p:xfrm>
        <a:graphic>
          <a:graphicData uri="http://schemas.openxmlformats.org/drawingml/2006/table">
            <a:tbl>
              <a:tblPr/>
              <a:tblGrid>
                <a:gridCol w="775451">
                  <a:extLst>
                    <a:ext uri="{9D8B030D-6E8A-4147-A177-3AD203B41FA5}">
                      <a16:colId xmlns:a16="http://schemas.microsoft.com/office/drawing/2014/main" val="901985785"/>
                    </a:ext>
                  </a:extLst>
                </a:gridCol>
                <a:gridCol w="489064">
                  <a:extLst>
                    <a:ext uri="{9D8B030D-6E8A-4147-A177-3AD203B41FA5}">
                      <a16:colId xmlns:a16="http://schemas.microsoft.com/office/drawing/2014/main" val="965567366"/>
                    </a:ext>
                  </a:extLst>
                </a:gridCol>
                <a:gridCol w="440597">
                  <a:extLst>
                    <a:ext uri="{9D8B030D-6E8A-4147-A177-3AD203B41FA5}">
                      <a16:colId xmlns:a16="http://schemas.microsoft.com/office/drawing/2014/main" val="1127261396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2504548784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2211340016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1537512365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4185893058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3443326938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2174821691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2442706950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1893336944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2920821566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4292594140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1037109101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948972573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2367993905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3807597092"/>
                    </a:ext>
                  </a:extLst>
                </a:gridCol>
                <a:gridCol w="414162">
                  <a:extLst>
                    <a:ext uri="{9D8B030D-6E8A-4147-A177-3AD203B41FA5}">
                      <a16:colId xmlns:a16="http://schemas.microsoft.com/office/drawing/2014/main" val="4178124211"/>
                    </a:ext>
                  </a:extLst>
                </a:gridCol>
                <a:gridCol w="400944">
                  <a:extLst>
                    <a:ext uri="{9D8B030D-6E8A-4147-A177-3AD203B41FA5}">
                      <a16:colId xmlns:a16="http://schemas.microsoft.com/office/drawing/2014/main" val="431301030"/>
                    </a:ext>
                  </a:extLst>
                </a:gridCol>
                <a:gridCol w="555153">
                  <a:extLst>
                    <a:ext uri="{9D8B030D-6E8A-4147-A177-3AD203B41FA5}">
                      <a16:colId xmlns:a16="http://schemas.microsoft.com/office/drawing/2014/main" val="1077828584"/>
                    </a:ext>
                  </a:extLst>
                </a:gridCol>
              </a:tblGrid>
              <a:tr h="231307">
                <a:tc gridSpan="2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V  raz. - I polugođe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877433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5584"/>
                  </a:ext>
                </a:extLst>
              </a:tr>
              <a:tr h="145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1650"/>
                  </a:ext>
                </a:extLst>
              </a:tr>
              <a:tr h="14539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389380"/>
                  </a:ext>
                </a:extLst>
              </a:tr>
              <a:tr h="145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17631"/>
                  </a:ext>
                </a:extLst>
              </a:tr>
              <a:tr h="145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497334"/>
                  </a:ext>
                </a:extLst>
              </a:tr>
              <a:tr h="1475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1756"/>
                  </a:ext>
                </a:extLst>
              </a:tr>
              <a:tr h="145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39980"/>
                  </a:ext>
                </a:extLst>
              </a:tr>
              <a:tr h="1542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25284"/>
                  </a:ext>
                </a:extLst>
              </a:tr>
              <a:tr h="2167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06481"/>
                  </a:ext>
                </a:extLst>
              </a:tr>
              <a:tr h="145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13435"/>
                  </a:ext>
                </a:extLst>
              </a:tr>
              <a:tr h="1475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669406"/>
                  </a:ext>
                </a:extLst>
              </a:tr>
              <a:tr h="1475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94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52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AEB4D-C74B-B41D-1102-84AB8EDE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347CC22-6C57-47CC-A7D4-C7EEF331C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073246"/>
              </p:ext>
            </p:extLst>
          </p:nvPr>
        </p:nvGraphicFramePr>
        <p:xfrm>
          <a:off x="899592" y="2020888"/>
          <a:ext cx="7632848" cy="28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054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5"/>
            <a:ext cx="7886700" cy="936104"/>
          </a:xfrm>
        </p:spPr>
        <p:txBody>
          <a:bodyPr>
            <a:normAutofit/>
          </a:bodyPr>
          <a:lstStyle/>
          <a:p>
            <a:r>
              <a:rPr lang="en-GB" sz="1800" dirty="0" err="1">
                <a:solidFill>
                  <a:srgbClr val="002060"/>
                </a:solidFill>
              </a:rPr>
              <a:t>Uspjeh</a:t>
            </a:r>
            <a:r>
              <a:rPr lang="en-GB" sz="1800" dirty="0">
                <a:solidFill>
                  <a:srgbClr val="002060"/>
                </a:solidFill>
              </a:rPr>
              <a:t> VI </a:t>
            </a:r>
            <a:r>
              <a:rPr lang="en-GB" sz="1800" dirty="0" err="1">
                <a:solidFill>
                  <a:srgbClr val="002060"/>
                </a:solidFill>
              </a:rPr>
              <a:t>razreda</a:t>
            </a:r>
            <a:r>
              <a:rPr lang="en-GB" sz="1800" dirty="0">
                <a:solidFill>
                  <a:srgbClr val="002060"/>
                </a:solidFill>
              </a:rPr>
              <a:t> </a:t>
            </a:r>
            <a:r>
              <a:rPr lang="bs-Latn-BA" sz="1800" dirty="0">
                <a:solidFill>
                  <a:srgbClr val="002060"/>
                </a:solidFill>
              </a:rPr>
              <a:t>na kraju I polugođa</a:t>
            </a:r>
            <a:endParaRPr lang="sr-Latn-ME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CAAA50-E3A9-C910-5B43-5F5311608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219322"/>
              </p:ext>
            </p:extLst>
          </p:nvPr>
        </p:nvGraphicFramePr>
        <p:xfrm>
          <a:off x="636934" y="764704"/>
          <a:ext cx="7886695" cy="2267995"/>
        </p:xfrm>
        <a:graphic>
          <a:graphicData uri="http://schemas.openxmlformats.org/drawingml/2006/table">
            <a:tbl>
              <a:tblPr/>
              <a:tblGrid>
                <a:gridCol w="713289">
                  <a:extLst>
                    <a:ext uri="{9D8B030D-6E8A-4147-A177-3AD203B41FA5}">
                      <a16:colId xmlns:a16="http://schemas.microsoft.com/office/drawing/2014/main" val="663214394"/>
                    </a:ext>
                  </a:extLst>
                </a:gridCol>
                <a:gridCol w="449858">
                  <a:extLst>
                    <a:ext uri="{9D8B030D-6E8A-4147-A177-3AD203B41FA5}">
                      <a16:colId xmlns:a16="http://schemas.microsoft.com/office/drawing/2014/main" val="3877149468"/>
                    </a:ext>
                  </a:extLst>
                </a:gridCol>
                <a:gridCol w="405278">
                  <a:extLst>
                    <a:ext uri="{9D8B030D-6E8A-4147-A177-3AD203B41FA5}">
                      <a16:colId xmlns:a16="http://schemas.microsoft.com/office/drawing/2014/main" val="52917199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91518881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76389020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05856428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245101566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02359682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02783605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96521487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7419993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11445511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87663642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59828329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53290116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117148803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37180526"/>
                    </a:ext>
                  </a:extLst>
                </a:gridCol>
                <a:gridCol w="380961">
                  <a:extLst>
                    <a:ext uri="{9D8B030D-6E8A-4147-A177-3AD203B41FA5}">
                      <a16:colId xmlns:a16="http://schemas.microsoft.com/office/drawing/2014/main" val="2316988844"/>
                    </a:ext>
                  </a:extLst>
                </a:gridCol>
                <a:gridCol w="368803">
                  <a:extLst>
                    <a:ext uri="{9D8B030D-6E8A-4147-A177-3AD203B41FA5}">
                      <a16:colId xmlns:a16="http://schemas.microsoft.com/office/drawing/2014/main" val="459959312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274746017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98432712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109948004"/>
                    </a:ext>
                  </a:extLst>
                </a:gridCol>
              </a:tblGrid>
              <a:tr h="243162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VI  raz. - I polugođe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35470"/>
                  </a:ext>
                </a:extLst>
              </a:tr>
              <a:tr h="1823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77855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733840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909437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264525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99702"/>
                  </a:ext>
                </a:extLst>
              </a:tr>
              <a:tr h="166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79572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647343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998455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790792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483229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10315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48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9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266651A-F475-9A10-84DB-C801A6A96F3C}"/>
              </a:ext>
            </a:extLst>
          </p:cNvPr>
          <p:cNvGraphicFramePr/>
          <p:nvPr/>
        </p:nvGraphicFramePr>
        <p:xfrm>
          <a:off x="1348105" y="1963103"/>
          <a:ext cx="6447790" cy="293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4530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688632" cy="576064"/>
          </a:xfrm>
        </p:spPr>
        <p:txBody>
          <a:bodyPr>
            <a:normAutofit/>
          </a:bodyPr>
          <a:lstStyle/>
          <a:p>
            <a:r>
              <a:rPr lang="en-GB" sz="2000" dirty="0" err="1">
                <a:solidFill>
                  <a:srgbClr val="002060"/>
                </a:solidFill>
              </a:rPr>
              <a:t>Uspjeh</a:t>
            </a:r>
            <a:r>
              <a:rPr lang="en-GB" sz="2000" dirty="0">
                <a:solidFill>
                  <a:srgbClr val="002060"/>
                </a:solidFill>
              </a:rPr>
              <a:t> VII </a:t>
            </a:r>
            <a:r>
              <a:rPr lang="en-GB" sz="2000" dirty="0" err="1">
                <a:solidFill>
                  <a:srgbClr val="002060"/>
                </a:solidFill>
              </a:rPr>
              <a:t>razreda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bs-Latn-BA" sz="2000" dirty="0">
                <a:solidFill>
                  <a:srgbClr val="002060"/>
                </a:solidFill>
              </a:rPr>
              <a:t>na kraju I polugođa</a:t>
            </a:r>
            <a:endParaRPr lang="sr-Latn-ME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69D850-282C-BB0D-DADE-C079721D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90057"/>
              </p:ext>
            </p:extLst>
          </p:nvPr>
        </p:nvGraphicFramePr>
        <p:xfrm>
          <a:off x="628652" y="992452"/>
          <a:ext cx="7886695" cy="1930698"/>
        </p:xfrm>
        <a:graphic>
          <a:graphicData uri="http://schemas.openxmlformats.org/drawingml/2006/table">
            <a:tbl>
              <a:tblPr/>
              <a:tblGrid>
                <a:gridCol w="713289">
                  <a:extLst>
                    <a:ext uri="{9D8B030D-6E8A-4147-A177-3AD203B41FA5}">
                      <a16:colId xmlns:a16="http://schemas.microsoft.com/office/drawing/2014/main" val="734778969"/>
                    </a:ext>
                  </a:extLst>
                </a:gridCol>
                <a:gridCol w="449858">
                  <a:extLst>
                    <a:ext uri="{9D8B030D-6E8A-4147-A177-3AD203B41FA5}">
                      <a16:colId xmlns:a16="http://schemas.microsoft.com/office/drawing/2014/main" val="837225571"/>
                    </a:ext>
                  </a:extLst>
                </a:gridCol>
                <a:gridCol w="405278">
                  <a:extLst>
                    <a:ext uri="{9D8B030D-6E8A-4147-A177-3AD203B41FA5}">
                      <a16:colId xmlns:a16="http://schemas.microsoft.com/office/drawing/2014/main" val="1137952053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53103137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710783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2273370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90597911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51060917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2817740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12841989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4890825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4062675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87373706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59244792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49984087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04275330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848583596"/>
                    </a:ext>
                  </a:extLst>
                </a:gridCol>
                <a:gridCol w="380961">
                  <a:extLst>
                    <a:ext uri="{9D8B030D-6E8A-4147-A177-3AD203B41FA5}">
                      <a16:colId xmlns:a16="http://schemas.microsoft.com/office/drawing/2014/main" val="1663791923"/>
                    </a:ext>
                  </a:extLst>
                </a:gridCol>
                <a:gridCol w="368803">
                  <a:extLst>
                    <a:ext uri="{9D8B030D-6E8A-4147-A177-3AD203B41FA5}">
                      <a16:colId xmlns:a16="http://schemas.microsoft.com/office/drawing/2014/main" val="756953172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260044359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36556179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625513865"/>
                    </a:ext>
                  </a:extLst>
                </a:gridCol>
              </a:tblGrid>
              <a:tr h="187438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VII  raz. - na kraju I polugođa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51189"/>
                  </a:ext>
                </a:extLst>
              </a:tr>
              <a:tr h="1874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199055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37315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984662"/>
                  </a:ext>
                </a:extLst>
              </a:tr>
              <a:tr h="162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8018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4.60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35907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38599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4.40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92053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23503"/>
                  </a:ext>
                </a:extLst>
              </a:tr>
              <a:tr h="1418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173296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87297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19097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4.13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98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170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5BAFD3A-E92C-009F-C46F-A834191C1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499092"/>
              </p:ext>
            </p:extLst>
          </p:nvPr>
        </p:nvGraphicFramePr>
        <p:xfrm>
          <a:off x="899592" y="1652589"/>
          <a:ext cx="7344816" cy="343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52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35AD-EC94-72FB-EB72-D3FB5B05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</a:rPr>
              <a:t>Uspjeh</a:t>
            </a:r>
            <a:r>
              <a:rPr lang="en-GB" sz="2000" dirty="0">
                <a:solidFill>
                  <a:srgbClr val="002060"/>
                </a:solidFill>
              </a:rPr>
              <a:t> VI</a:t>
            </a:r>
            <a:r>
              <a:rPr lang="bs-Latn-BA" sz="2000" dirty="0">
                <a:solidFill>
                  <a:srgbClr val="002060"/>
                </a:solidFill>
              </a:rPr>
              <a:t>I</a:t>
            </a:r>
            <a:r>
              <a:rPr lang="en-GB" sz="2000" dirty="0">
                <a:solidFill>
                  <a:srgbClr val="002060"/>
                </a:solidFill>
              </a:rPr>
              <a:t>I </a:t>
            </a:r>
            <a:r>
              <a:rPr lang="en-GB" sz="2000" dirty="0" err="1">
                <a:solidFill>
                  <a:srgbClr val="002060"/>
                </a:solidFill>
              </a:rPr>
              <a:t>razreda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bs-Latn-BA" sz="2000" dirty="0">
                <a:solidFill>
                  <a:srgbClr val="002060"/>
                </a:solidFill>
              </a:rPr>
              <a:t>na kraju I polugođa</a:t>
            </a:r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DAC41D-C7BC-0B9E-A79D-DC9FC6246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89728"/>
              </p:ext>
            </p:extLst>
          </p:nvPr>
        </p:nvGraphicFramePr>
        <p:xfrm>
          <a:off x="827584" y="1196752"/>
          <a:ext cx="7886695" cy="1865854"/>
        </p:xfrm>
        <a:graphic>
          <a:graphicData uri="http://schemas.openxmlformats.org/drawingml/2006/table">
            <a:tbl>
              <a:tblPr/>
              <a:tblGrid>
                <a:gridCol w="713289">
                  <a:extLst>
                    <a:ext uri="{9D8B030D-6E8A-4147-A177-3AD203B41FA5}">
                      <a16:colId xmlns:a16="http://schemas.microsoft.com/office/drawing/2014/main" val="147637723"/>
                    </a:ext>
                  </a:extLst>
                </a:gridCol>
                <a:gridCol w="449858">
                  <a:extLst>
                    <a:ext uri="{9D8B030D-6E8A-4147-A177-3AD203B41FA5}">
                      <a16:colId xmlns:a16="http://schemas.microsoft.com/office/drawing/2014/main" val="3119158341"/>
                    </a:ext>
                  </a:extLst>
                </a:gridCol>
                <a:gridCol w="405278">
                  <a:extLst>
                    <a:ext uri="{9D8B030D-6E8A-4147-A177-3AD203B41FA5}">
                      <a16:colId xmlns:a16="http://schemas.microsoft.com/office/drawing/2014/main" val="107601694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38521412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01057967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52236314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52996209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87591467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5924988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1858833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06437019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71494432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537038306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6957866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607327144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609734336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053900483"/>
                    </a:ext>
                  </a:extLst>
                </a:gridCol>
                <a:gridCol w="380961">
                  <a:extLst>
                    <a:ext uri="{9D8B030D-6E8A-4147-A177-3AD203B41FA5}">
                      <a16:colId xmlns:a16="http://schemas.microsoft.com/office/drawing/2014/main" val="2014610084"/>
                    </a:ext>
                  </a:extLst>
                </a:gridCol>
                <a:gridCol w="368803">
                  <a:extLst>
                    <a:ext uri="{9D8B030D-6E8A-4147-A177-3AD203B41FA5}">
                      <a16:colId xmlns:a16="http://schemas.microsoft.com/office/drawing/2014/main" val="377314057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94677898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68141106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582494453"/>
                    </a:ext>
                  </a:extLst>
                </a:gridCol>
              </a:tblGrid>
              <a:tr h="162108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VIII  raz. na kraju I polugođa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056786"/>
                  </a:ext>
                </a:extLst>
              </a:tr>
              <a:tr h="1945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22890"/>
                  </a:ext>
                </a:extLst>
              </a:tr>
              <a:tr h="13779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095301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24858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34918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162760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7032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97358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931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9939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truba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491261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849373"/>
                  </a:ext>
                </a:extLst>
              </a:tr>
              <a:tr h="1266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3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212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E6DA46C-9536-03E1-295F-E1E0620B9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430436"/>
              </p:ext>
            </p:extLst>
          </p:nvPr>
        </p:nvGraphicFramePr>
        <p:xfrm>
          <a:off x="1115616" y="1652588"/>
          <a:ext cx="7416824" cy="364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3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B28B-48A1-AA87-D820-323DEFFA9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49DB-5048-209C-9115-04D45169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3"/>
            <a:ext cx="7886700" cy="936103"/>
          </a:xfrm>
        </p:spPr>
        <p:txBody>
          <a:bodyPr>
            <a:normAutofit/>
          </a:bodyPr>
          <a:lstStyle/>
          <a:p>
            <a:pPr algn="ctr"/>
            <a:r>
              <a:rPr lang="sr-Latn-ME" sz="2000" dirty="0">
                <a:solidFill>
                  <a:srgbClr val="002060"/>
                </a:solidFill>
              </a:rPr>
              <a:t>Struktura po razredima </a:t>
            </a:r>
            <a:r>
              <a:rPr lang="sr-Latn-ME" sz="2000" i="1" dirty="0">
                <a:solidFill>
                  <a:srgbClr val="002060"/>
                </a:solidFill>
              </a:rPr>
              <a:t> </a:t>
            </a:r>
            <a:r>
              <a:rPr lang="sr-Latn-ME" sz="2000" dirty="0">
                <a:solidFill>
                  <a:srgbClr val="002060"/>
                </a:solidFill>
              </a:rPr>
              <a:t>za na početku </a:t>
            </a:r>
            <a:r>
              <a:rPr lang="sr-Latn-ME" sz="2000" dirty="0" err="1">
                <a:solidFill>
                  <a:srgbClr val="002060"/>
                </a:solidFill>
              </a:rPr>
              <a:t>šk</a:t>
            </a:r>
            <a:r>
              <a:rPr lang="sr-Latn-ME" sz="2000" dirty="0">
                <a:solidFill>
                  <a:srgbClr val="002060"/>
                </a:solidFill>
              </a:rPr>
              <a:t>. godine i  na kraju I  polugođa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4AA730-B3A1-2733-5EBA-C93DE778C444}"/>
              </a:ext>
            </a:extLst>
          </p:cNvPr>
          <p:cNvGraphicFramePr>
            <a:graphicFrameLocks noGrp="1"/>
          </p:cNvGraphicFramePr>
          <p:nvPr/>
        </p:nvGraphicFramePr>
        <p:xfrm>
          <a:off x="4716016" y="1264628"/>
          <a:ext cx="2307296" cy="3162300"/>
        </p:xfrm>
        <a:graphic>
          <a:graphicData uri="http://schemas.openxmlformats.org/drawingml/2006/table">
            <a:tbl>
              <a:tblPr/>
              <a:tblGrid>
                <a:gridCol w="904028">
                  <a:extLst>
                    <a:ext uri="{9D8B030D-6E8A-4147-A177-3AD203B41FA5}">
                      <a16:colId xmlns:a16="http://schemas.microsoft.com/office/drawing/2014/main" val="1238872046"/>
                    </a:ext>
                  </a:extLst>
                </a:gridCol>
                <a:gridCol w="418281">
                  <a:extLst>
                    <a:ext uri="{9D8B030D-6E8A-4147-A177-3AD203B41FA5}">
                      <a16:colId xmlns:a16="http://schemas.microsoft.com/office/drawing/2014/main" val="384617937"/>
                    </a:ext>
                  </a:extLst>
                </a:gridCol>
                <a:gridCol w="485747">
                  <a:extLst>
                    <a:ext uri="{9D8B030D-6E8A-4147-A177-3AD203B41FA5}">
                      <a16:colId xmlns:a16="http://schemas.microsoft.com/office/drawing/2014/main" val="2828199207"/>
                    </a:ext>
                  </a:extLst>
                </a:gridCol>
                <a:gridCol w="499240">
                  <a:extLst>
                    <a:ext uri="{9D8B030D-6E8A-4147-A177-3AD203B41FA5}">
                      <a16:colId xmlns:a16="http://schemas.microsoft.com/office/drawing/2014/main" val="4066246800"/>
                    </a:ext>
                  </a:extLst>
                </a:gridCol>
              </a:tblGrid>
              <a:tr h="316230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Šestogodišnji obrazovni program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1941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početak šk.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 polugođe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II polugođe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89465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128629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522719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649246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273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363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99085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751138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525629"/>
                  </a:ext>
                </a:extLst>
              </a:tr>
            </a:tbl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69785B9-40AD-BB53-FB4A-CD6265826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016" y="4509120"/>
          <a:ext cx="2307296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71594" imgH="1965771" progId="Excel.Sheet.12">
                  <p:embed/>
                </p:oleObj>
              </mc:Choice>
              <mc:Fallback>
                <p:oleObj name="Worksheet" r:id="rId2" imgW="2171594" imgH="1965771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69785B9-40AD-BB53-FB4A-CD6265826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6016" y="4509120"/>
                        <a:ext cx="2307296" cy="196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AE6B3D-B196-417E-85D6-5AEFE9D31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52671"/>
              </p:ext>
            </p:extLst>
          </p:nvPr>
        </p:nvGraphicFramePr>
        <p:xfrm>
          <a:off x="683568" y="1076292"/>
          <a:ext cx="2592288" cy="4440936"/>
        </p:xfrm>
        <a:graphic>
          <a:graphicData uri="http://schemas.openxmlformats.org/drawingml/2006/table">
            <a:tbl>
              <a:tblPr/>
              <a:tblGrid>
                <a:gridCol w="515426">
                  <a:extLst>
                    <a:ext uri="{9D8B030D-6E8A-4147-A177-3AD203B41FA5}">
                      <a16:colId xmlns:a16="http://schemas.microsoft.com/office/drawing/2014/main" val="845040642"/>
                    </a:ext>
                  </a:extLst>
                </a:gridCol>
                <a:gridCol w="848936">
                  <a:extLst>
                    <a:ext uri="{9D8B030D-6E8A-4147-A177-3AD203B41FA5}">
                      <a16:colId xmlns:a16="http://schemas.microsoft.com/office/drawing/2014/main" val="1182080413"/>
                    </a:ext>
                  </a:extLst>
                </a:gridCol>
                <a:gridCol w="1227926">
                  <a:extLst>
                    <a:ext uri="{9D8B030D-6E8A-4147-A177-3AD203B41FA5}">
                      <a16:colId xmlns:a16="http://schemas.microsoft.com/office/drawing/2014/main" val="2284735464"/>
                    </a:ext>
                  </a:extLst>
                </a:gridCol>
              </a:tblGrid>
              <a:tr h="446888"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Broj učenika po razredima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73116"/>
                  </a:ext>
                </a:extLst>
              </a:tr>
              <a:tr h="305385"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devetogodišnji obrazovni program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E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221253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početak šk.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 polugođe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94830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352805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971982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273690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345193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385877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379806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263757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292832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517365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27965"/>
                  </a:ext>
                </a:extLst>
              </a:tr>
              <a:tr h="32942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84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0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72201"/>
            <a:ext cx="5112568" cy="552543"/>
          </a:xfrm>
        </p:spPr>
        <p:txBody>
          <a:bodyPr>
            <a:normAutofit/>
          </a:bodyPr>
          <a:lstStyle/>
          <a:p>
            <a:r>
              <a:rPr lang="sr-Latn-RS" sz="1600" dirty="0">
                <a:solidFill>
                  <a:srgbClr val="002060"/>
                </a:solidFill>
              </a:rPr>
              <a:t>Uspjeh učenika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GB" sz="1600" dirty="0">
                <a:solidFill>
                  <a:srgbClr val="002060"/>
                </a:solidFill>
              </a:rPr>
              <a:t>IX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razred</a:t>
            </a:r>
            <a:r>
              <a:rPr lang="sr-Latn-RS" sz="1600" dirty="0">
                <a:solidFill>
                  <a:srgbClr val="002060"/>
                </a:solidFill>
              </a:rPr>
              <a:t>a po </a:t>
            </a:r>
            <a:r>
              <a:rPr lang="sr-Latn-RS" sz="1600" dirty="0" err="1">
                <a:solidFill>
                  <a:srgbClr val="002060"/>
                </a:solidFill>
              </a:rPr>
              <a:t>odsjecima</a:t>
            </a:r>
            <a:r>
              <a:rPr lang="en-US" sz="1600" dirty="0">
                <a:solidFill>
                  <a:srgbClr val="002060"/>
                </a:solidFill>
              </a:rPr>
              <a:t>  </a:t>
            </a:r>
            <a:r>
              <a:rPr lang="bs-Latn-BA" sz="1600" dirty="0">
                <a:solidFill>
                  <a:srgbClr val="002060"/>
                </a:solidFill>
              </a:rPr>
              <a:t>na kraju I polugođa</a:t>
            </a:r>
            <a:endParaRPr lang="sr-Latn-ME" sz="16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0FF077-037B-DC78-EEC3-52FC046A3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327368"/>
              </p:ext>
            </p:extLst>
          </p:nvPr>
        </p:nvGraphicFramePr>
        <p:xfrm>
          <a:off x="683568" y="1124744"/>
          <a:ext cx="7886695" cy="1814593"/>
        </p:xfrm>
        <a:graphic>
          <a:graphicData uri="http://schemas.openxmlformats.org/drawingml/2006/table">
            <a:tbl>
              <a:tblPr/>
              <a:tblGrid>
                <a:gridCol w="713289">
                  <a:extLst>
                    <a:ext uri="{9D8B030D-6E8A-4147-A177-3AD203B41FA5}">
                      <a16:colId xmlns:a16="http://schemas.microsoft.com/office/drawing/2014/main" val="1197993566"/>
                    </a:ext>
                  </a:extLst>
                </a:gridCol>
                <a:gridCol w="449858">
                  <a:extLst>
                    <a:ext uri="{9D8B030D-6E8A-4147-A177-3AD203B41FA5}">
                      <a16:colId xmlns:a16="http://schemas.microsoft.com/office/drawing/2014/main" val="1121626887"/>
                    </a:ext>
                  </a:extLst>
                </a:gridCol>
                <a:gridCol w="405278">
                  <a:extLst>
                    <a:ext uri="{9D8B030D-6E8A-4147-A177-3AD203B41FA5}">
                      <a16:colId xmlns:a16="http://schemas.microsoft.com/office/drawing/2014/main" val="49942279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02962060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7769396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25581109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865555023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34165452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8862540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36074877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57129887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02595424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38104877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234247353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97466673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943407834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726695824"/>
                    </a:ext>
                  </a:extLst>
                </a:gridCol>
                <a:gridCol w="380961">
                  <a:extLst>
                    <a:ext uri="{9D8B030D-6E8A-4147-A177-3AD203B41FA5}">
                      <a16:colId xmlns:a16="http://schemas.microsoft.com/office/drawing/2014/main" val="1593427844"/>
                    </a:ext>
                  </a:extLst>
                </a:gridCol>
                <a:gridCol w="368803">
                  <a:extLst>
                    <a:ext uri="{9D8B030D-6E8A-4147-A177-3AD203B41FA5}">
                      <a16:colId xmlns:a16="http://schemas.microsoft.com/office/drawing/2014/main" val="2100668204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259687680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795492166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8498580"/>
                    </a:ext>
                  </a:extLst>
                </a:gridCol>
              </a:tblGrid>
              <a:tr h="134752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IX raz. na kraju I polugođa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769298"/>
                  </a:ext>
                </a:extLst>
              </a:tr>
              <a:tr h="1975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53163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97944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01369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40481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42132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68028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85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684742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303907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535198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48111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191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55E00EE-5429-877A-A4F9-6394CA963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886527"/>
              </p:ext>
            </p:extLst>
          </p:nvPr>
        </p:nvGraphicFramePr>
        <p:xfrm>
          <a:off x="683568" y="1666874"/>
          <a:ext cx="7704856" cy="399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1224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1636" y="548680"/>
            <a:ext cx="457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Instrument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nivou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sr-Latn-ME" dirty="0">
                <a:solidFill>
                  <a:srgbClr val="002060"/>
                </a:solidFill>
              </a:rPr>
              <a:t>š</a:t>
            </a:r>
            <a:r>
              <a:rPr lang="en-GB" dirty="0" err="1">
                <a:solidFill>
                  <a:srgbClr val="002060"/>
                </a:solidFill>
              </a:rPr>
              <a:t>kole</a:t>
            </a:r>
            <a:r>
              <a:rPr lang="sr-Latn-RS" dirty="0">
                <a:solidFill>
                  <a:srgbClr val="002060"/>
                </a:solidFill>
              </a:rPr>
              <a:t> na kraju </a:t>
            </a:r>
            <a:r>
              <a:rPr lang="sr-Latn-ME" dirty="0">
                <a:solidFill>
                  <a:srgbClr val="002060"/>
                </a:solidFill>
              </a:rPr>
              <a:t> </a:t>
            </a:r>
            <a:r>
              <a:rPr lang="bs-Latn-BA" dirty="0">
                <a:solidFill>
                  <a:srgbClr val="002060"/>
                </a:solidFill>
              </a:rPr>
              <a:t>I  polugođa</a:t>
            </a:r>
            <a:endParaRPr lang="sr-Latn-ME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B97F77-7BD1-9FF8-EB20-0C4F33134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52942"/>
              </p:ext>
            </p:extLst>
          </p:nvPr>
        </p:nvGraphicFramePr>
        <p:xfrm>
          <a:off x="655100" y="1052736"/>
          <a:ext cx="7886695" cy="1842971"/>
        </p:xfrm>
        <a:graphic>
          <a:graphicData uri="http://schemas.openxmlformats.org/drawingml/2006/table">
            <a:tbl>
              <a:tblPr/>
              <a:tblGrid>
                <a:gridCol w="713289">
                  <a:extLst>
                    <a:ext uri="{9D8B030D-6E8A-4147-A177-3AD203B41FA5}">
                      <a16:colId xmlns:a16="http://schemas.microsoft.com/office/drawing/2014/main" val="972413671"/>
                    </a:ext>
                  </a:extLst>
                </a:gridCol>
                <a:gridCol w="449858">
                  <a:extLst>
                    <a:ext uri="{9D8B030D-6E8A-4147-A177-3AD203B41FA5}">
                      <a16:colId xmlns:a16="http://schemas.microsoft.com/office/drawing/2014/main" val="445114340"/>
                    </a:ext>
                  </a:extLst>
                </a:gridCol>
                <a:gridCol w="405278">
                  <a:extLst>
                    <a:ext uri="{9D8B030D-6E8A-4147-A177-3AD203B41FA5}">
                      <a16:colId xmlns:a16="http://schemas.microsoft.com/office/drawing/2014/main" val="32000915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66820619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0666486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0788858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7660830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79732265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22481112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37733816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26135115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35361754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59226499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67590652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5076347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184936813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698448707"/>
                    </a:ext>
                  </a:extLst>
                </a:gridCol>
                <a:gridCol w="380961">
                  <a:extLst>
                    <a:ext uri="{9D8B030D-6E8A-4147-A177-3AD203B41FA5}">
                      <a16:colId xmlns:a16="http://schemas.microsoft.com/office/drawing/2014/main" val="766978295"/>
                    </a:ext>
                  </a:extLst>
                </a:gridCol>
                <a:gridCol w="368803">
                  <a:extLst>
                    <a:ext uri="{9D8B030D-6E8A-4147-A177-3AD203B41FA5}">
                      <a16:colId xmlns:a16="http://schemas.microsoft.com/office/drawing/2014/main" val="2156632345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3192269856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63087864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719242493"/>
                    </a:ext>
                  </a:extLst>
                </a:gridCol>
              </a:tblGrid>
              <a:tr h="157042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na nivou školena kraju I polugođa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514397"/>
                  </a:ext>
                </a:extLst>
              </a:tr>
              <a:tr h="1945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68992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253174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630153"/>
                  </a:ext>
                </a:extLst>
              </a:tr>
              <a:tr h="13373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611697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428870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2056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4389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0635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754485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08716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546970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86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6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4063" y="366425"/>
            <a:ext cx="452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Instrument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nivou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sr-Latn-ME" dirty="0">
                <a:solidFill>
                  <a:srgbClr val="002060"/>
                </a:solidFill>
              </a:rPr>
              <a:t>š</a:t>
            </a:r>
            <a:r>
              <a:rPr lang="en-GB" dirty="0" err="1">
                <a:solidFill>
                  <a:srgbClr val="002060"/>
                </a:solidFill>
              </a:rPr>
              <a:t>kole</a:t>
            </a:r>
            <a:r>
              <a:rPr lang="sr-Latn-ME" dirty="0">
                <a:solidFill>
                  <a:srgbClr val="002060"/>
                </a:solidFill>
              </a:rPr>
              <a:t>  </a:t>
            </a:r>
            <a:r>
              <a:rPr lang="bs-Latn-BA" dirty="0">
                <a:solidFill>
                  <a:srgbClr val="002060"/>
                </a:solidFill>
              </a:rPr>
              <a:t>na kraju I polugođa</a:t>
            </a:r>
            <a:endParaRPr lang="sr-Latn-ME" dirty="0">
              <a:solidFill>
                <a:srgbClr val="002060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6477">
            <a:off x="526019" y="1300261"/>
            <a:ext cx="510103" cy="5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3" y="1028562"/>
            <a:ext cx="335723" cy="4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591" y="1021992"/>
            <a:ext cx="753956" cy="5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052" y="1126949"/>
            <a:ext cx="522676" cy="37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6" y="1028562"/>
            <a:ext cx="488712" cy="75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550" y="1160771"/>
            <a:ext cx="343813" cy="45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382" y="1132165"/>
            <a:ext cx="688310" cy="51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7" name="Picture 1" descr="C:\Users\user\AppData\Local\Microsoft\Windows\INetCache\IE\OK8RPNGL\1399293_girl_with_accordeon[1]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751" y="1160771"/>
            <a:ext cx="567022" cy="5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E81E9D-684E-13D2-DB9F-9EF98588B5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962" y="2057281"/>
            <a:ext cx="711007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1800" dirty="0">
                <a:solidFill>
                  <a:srgbClr val="002060"/>
                </a:solidFill>
              </a:rPr>
              <a:t>                          Solfeđo – devetogodišnji obrazovni program</a:t>
            </a:r>
          </a:p>
        </p:txBody>
      </p:sp>
      <p:pic>
        <p:nvPicPr>
          <p:cNvPr id="29701" name="Picture 5" descr="C:\Users\user\AppData\Local\Microsoft\Windows\INetCache\IE\WJ0W87ZO\Depositphotos_6856981_XXL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052736"/>
            <a:ext cx="864095" cy="5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DDC923-F764-6B32-E6C9-480E47F5C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299499"/>
              </p:ext>
            </p:extLst>
          </p:nvPr>
        </p:nvGraphicFramePr>
        <p:xfrm>
          <a:off x="1043609" y="1920240"/>
          <a:ext cx="6840760" cy="316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10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65126"/>
            <a:ext cx="7111702" cy="1325563"/>
          </a:xfrm>
        </p:spPr>
        <p:txBody>
          <a:bodyPr>
            <a:normAutofit/>
          </a:bodyPr>
          <a:lstStyle/>
          <a:p>
            <a:r>
              <a:rPr lang="sr-Latn-ME" sz="1400" dirty="0">
                <a:solidFill>
                  <a:srgbClr val="002060"/>
                </a:solidFill>
              </a:rPr>
              <a:t>                   </a:t>
            </a:r>
            <a:r>
              <a:rPr lang="sr-Latn-ME" sz="1600" dirty="0">
                <a:solidFill>
                  <a:srgbClr val="002060"/>
                </a:solidFill>
              </a:rPr>
              <a:t>Solfeđo – šestogodišnji obrazovni program</a:t>
            </a:r>
          </a:p>
        </p:txBody>
      </p:sp>
      <p:pic>
        <p:nvPicPr>
          <p:cNvPr id="29701" name="Picture 5" descr="C:\Users\user\AppData\Local\Microsoft\Windows\INetCache\IE\WJ0W87ZO\Depositphotos_6856981_XXL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144" y="476672"/>
            <a:ext cx="1785319" cy="12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E3CF77-625B-581C-2EC2-FE15A8342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139413"/>
              </p:ext>
            </p:extLst>
          </p:nvPr>
        </p:nvGraphicFramePr>
        <p:xfrm>
          <a:off x="2195736" y="2348880"/>
          <a:ext cx="5164455" cy="289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93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                              </a:t>
            </a:r>
            <a:r>
              <a:rPr lang="sr-Latn-ME" sz="1800" dirty="0">
                <a:solidFill>
                  <a:srgbClr val="002060"/>
                </a:solidFill>
              </a:rPr>
              <a:t>Solfeđo –trogodišnji obrazovni program</a:t>
            </a:r>
          </a:p>
        </p:txBody>
      </p:sp>
      <p:pic>
        <p:nvPicPr>
          <p:cNvPr id="29701" name="Picture 5" descr="C:\Users\user\AppData\Local\Microsoft\Windows\INetCache\IE\WJ0W87ZO\Depositphotos_6856981_XXL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96144" cy="8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DD316AD-60BB-A75E-7F69-2FFE6F4E5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517371"/>
              </p:ext>
            </p:extLst>
          </p:nvPr>
        </p:nvGraphicFramePr>
        <p:xfrm>
          <a:off x="1897509" y="2348880"/>
          <a:ext cx="5554811" cy="319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97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1800" dirty="0"/>
              <a:t>                                                   </a:t>
            </a:r>
            <a:r>
              <a:rPr lang="sr-Latn-ME" sz="1800" dirty="0">
                <a:solidFill>
                  <a:srgbClr val="002060"/>
                </a:solidFill>
              </a:rPr>
              <a:t>Solo pjevanje</a:t>
            </a:r>
          </a:p>
        </p:txBody>
      </p:sp>
      <p:pic>
        <p:nvPicPr>
          <p:cNvPr id="16387" name="Picture 3" descr="Singing Along with Ap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45667"/>
            <a:ext cx="1800200" cy="12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9A1194-22FB-3A53-A755-519CB4602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42277"/>
              </p:ext>
            </p:extLst>
          </p:nvPr>
        </p:nvGraphicFramePr>
        <p:xfrm>
          <a:off x="755576" y="1790556"/>
          <a:ext cx="7704855" cy="4389334"/>
        </p:xfrm>
        <a:graphic>
          <a:graphicData uri="http://schemas.openxmlformats.org/drawingml/2006/table">
            <a:tbl>
              <a:tblPr/>
              <a:tblGrid>
                <a:gridCol w="1182059">
                  <a:extLst>
                    <a:ext uri="{9D8B030D-6E8A-4147-A177-3AD203B41FA5}">
                      <a16:colId xmlns:a16="http://schemas.microsoft.com/office/drawing/2014/main" val="118014524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3918775710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309030028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2446554754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959144330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3123637667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2058790106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3923162250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722568714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1704431181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2701358592"/>
                    </a:ext>
                  </a:extLst>
                </a:gridCol>
                <a:gridCol w="488946">
                  <a:extLst>
                    <a:ext uri="{9D8B030D-6E8A-4147-A177-3AD203B41FA5}">
                      <a16:colId xmlns:a16="http://schemas.microsoft.com/office/drawing/2014/main" val="558504127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3144649661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1667416085"/>
                    </a:ext>
                  </a:extLst>
                </a:gridCol>
                <a:gridCol w="507400">
                  <a:extLst>
                    <a:ext uri="{9D8B030D-6E8A-4147-A177-3AD203B41FA5}">
                      <a16:colId xmlns:a16="http://schemas.microsoft.com/office/drawing/2014/main" val="1909103489"/>
                    </a:ext>
                  </a:extLst>
                </a:gridCol>
                <a:gridCol w="458062">
                  <a:extLst>
                    <a:ext uri="{9D8B030D-6E8A-4147-A177-3AD203B41FA5}">
                      <a16:colId xmlns:a16="http://schemas.microsoft.com/office/drawing/2014/main" val="701549517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3085566756"/>
                    </a:ext>
                  </a:extLst>
                </a:gridCol>
              </a:tblGrid>
              <a:tr h="182904">
                <a:tc gridSpan="17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Aktiv Solo pjevanje - Uspjeh učenika na kraju I klasifikacionog perioda školske 2025/26. godine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319079"/>
                  </a:ext>
                </a:extLst>
              </a:tr>
              <a:tr h="173150">
                <a:tc gridSpan="17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484150"/>
                  </a:ext>
                </a:extLst>
              </a:tr>
              <a:tr h="13266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RAZRED-OSNOVNA ŠKOLA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47301"/>
                  </a:ext>
                </a:extLst>
              </a:tr>
              <a:tr h="7072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45076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Tijana Blečić Perović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4847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Diana Floršic- Marković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7878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Nataša Jovović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97798"/>
                  </a:ext>
                </a:extLst>
              </a:tr>
              <a:tr h="13656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85361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876267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RAZRED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152156"/>
                  </a:ext>
                </a:extLst>
              </a:tr>
              <a:tr h="12990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336481"/>
                  </a:ext>
                </a:extLst>
              </a:tr>
              <a:tr h="153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Tijana Blečić Perović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596478"/>
                  </a:ext>
                </a:extLst>
              </a:tr>
              <a:tr h="1131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Diana Floršic- Marković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86004"/>
                  </a:ext>
                </a:extLst>
              </a:tr>
              <a:tr h="811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Nataša Jovović</a:t>
                      </a: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691854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99878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27405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 RAZRED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195315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314092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Tijana Blečić Perović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289299"/>
                  </a:ext>
                </a:extLst>
              </a:tr>
              <a:tr h="1414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Diana Floršic- Marković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524267"/>
                  </a:ext>
                </a:extLst>
              </a:tr>
              <a:tr h="1201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Nataša Jovović</a:t>
                      </a: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307103"/>
                  </a:ext>
                </a:extLst>
              </a:tr>
              <a:tr h="12388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1157"/>
                  </a:ext>
                </a:extLst>
              </a:tr>
              <a:tr h="1043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002851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I-III razred prosjek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965531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razred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93612"/>
                  </a:ext>
                </a:extLst>
              </a:tr>
              <a:tr h="565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455068"/>
                  </a:ext>
                </a:extLst>
              </a:tr>
              <a:tr h="565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02593"/>
                  </a:ext>
                </a:extLst>
              </a:tr>
              <a:tr h="565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45066"/>
                  </a:ext>
                </a:extLst>
              </a:tr>
              <a:tr h="565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216215"/>
                  </a:ext>
                </a:extLst>
              </a:tr>
              <a:tr h="663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50045"/>
                  </a:ext>
                </a:extLst>
              </a:tr>
              <a:tr h="1365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251702"/>
                  </a:ext>
                </a:extLst>
              </a:tr>
              <a:tr h="13266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I-III RAZRED PO KLASAMA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975407"/>
                  </a:ext>
                </a:extLst>
              </a:tr>
              <a:tr h="1131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355396"/>
                  </a:ext>
                </a:extLst>
              </a:tr>
              <a:tr h="565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094252"/>
                  </a:ext>
                </a:extLst>
              </a:tr>
              <a:tr h="565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Tijana Blečić Perović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595"/>
                  </a:ext>
                </a:extLst>
              </a:tr>
              <a:tr h="1131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Diana Floršic- Marković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71903"/>
                  </a:ext>
                </a:extLst>
              </a:tr>
              <a:tr h="110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Nataša Jovović</a:t>
                      </a: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06984"/>
                  </a:ext>
                </a:extLst>
              </a:tr>
              <a:tr h="663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3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9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A64D6-9714-4F83-25DF-6F885A2D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2800" dirty="0">
                <a:solidFill>
                  <a:srgbClr val="002060"/>
                </a:solidFill>
              </a:rPr>
              <a:t>SOLO PJEVANJE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5334B0D-8EBB-A653-1298-0F907CD20515}"/>
              </a:ext>
            </a:extLst>
          </p:cNvPr>
          <p:cNvGraphicFramePr/>
          <p:nvPr/>
        </p:nvGraphicFramePr>
        <p:xfrm>
          <a:off x="1989773" y="1851660"/>
          <a:ext cx="5164455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574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F9D8-07A4-9B4A-3298-718BE022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2800" dirty="0">
                <a:solidFill>
                  <a:srgbClr val="002060"/>
                </a:solidFill>
              </a:rPr>
              <a:t>Udaraljke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4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347104"/>
              </p:ext>
            </p:extLst>
          </p:nvPr>
        </p:nvGraphicFramePr>
        <p:xfrm>
          <a:off x="2195736" y="1690689"/>
          <a:ext cx="4531318" cy="295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443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E4FCF-C18A-0A7D-1762-64782F96C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3D1B-ADA8-5A10-1ED3-9491C76D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I</a:t>
            </a:r>
            <a:r>
              <a:rPr lang="sr-Latn-ME" sz="1800" dirty="0">
                <a:solidFill>
                  <a:srgbClr val="002060"/>
                </a:solidFill>
              </a:rPr>
              <a:t>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razred</a:t>
            </a:r>
            <a:r>
              <a:rPr lang="en-US" sz="1800" dirty="0">
                <a:solidFill>
                  <a:srgbClr val="002060"/>
                </a:solidFill>
              </a:rPr>
              <a:t> –</a:t>
            </a:r>
            <a:r>
              <a:rPr lang="sr-Latn-ME" sz="1800" dirty="0">
                <a:solidFill>
                  <a:srgbClr val="002060"/>
                </a:solidFill>
              </a:rPr>
              <a:t>I polugođe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7FEBC0-46B0-643E-28A6-0FAE7D310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53739"/>
              </p:ext>
            </p:extLst>
          </p:nvPr>
        </p:nvGraphicFramePr>
        <p:xfrm>
          <a:off x="628650" y="1690689"/>
          <a:ext cx="7886699" cy="3565899"/>
        </p:xfrm>
        <a:graphic>
          <a:graphicData uri="http://schemas.openxmlformats.org/drawingml/2006/table">
            <a:tbl>
              <a:tblPr/>
              <a:tblGrid>
                <a:gridCol w="882428">
                  <a:extLst>
                    <a:ext uri="{9D8B030D-6E8A-4147-A177-3AD203B41FA5}">
                      <a16:colId xmlns:a16="http://schemas.microsoft.com/office/drawing/2014/main" val="1241636330"/>
                    </a:ext>
                  </a:extLst>
                </a:gridCol>
                <a:gridCol w="556531">
                  <a:extLst>
                    <a:ext uri="{9D8B030D-6E8A-4147-A177-3AD203B41FA5}">
                      <a16:colId xmlns:a16="http://schemas.microsoft.com/office/drawing/2014/main" val="710788496"/>
                    </a:ext>
                  </a:extLst>
                </a:gridCol>
                <a:gridCol w="501379">
                  <a:extLst>
                    <a:ext uri="{9D8B030D-6E8A-4147-A177-3AD203B41FA5}">
                      <a16:colId xmlns:a16="http://schemas.microsoft.com/office/drawing/2014/main" val="1678050328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74055322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7280743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767323086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489656654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37884696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676156019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77931670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745305681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5062320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84878841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391167365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45101345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160293415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762899822"/>
                    </a:ext>
                  </a:extLst>
                </a:gridCol>
                <a:gridCol w="471297">
                  <a:extLst>
                    <a:ext uri="{9D8B030D-6E8A-4147-A177-3AD203B41FA5}">
                      <a16:colId xmlns:a16="http://schemas.microsoft.com/office/drawing/2014/main" val="3065532984"/>
                    </a:ext>
                  </a:extLst>
                </a:gridCol>
              </a:tblGrid>
              <a:tr h="295526">
                <a:tc grid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 razred (devetogodišnji ob.program)   - II polugođe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588468"/>
                  </a:ext>
                </a:extLst>
              </a:tr>
              <a:tr h="356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postignut u cjelini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uglavnom postignut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djelimično postignut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962456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859931"/>
                  </a:ext>
                </a:extLst>
              </a:tr>
              <a:tr h="3115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42711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78128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339907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31136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85168"/>
                  </a:ext>
                </a:extLst>
              </a:tr>
              <a:tr h="2670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40709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06685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531660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11830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780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675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9648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HORSKO PJEVANJE </a:t>
            </a:r>
            <a:r>
              <a:rPr lang="sr-Latn-RS" sz="2000" dirty="0">
                <a:solidFill>
                  <a:srgbClr val="002060"/>
                </a:solidFill>
              </a:rPr>
              <a:t>NA KRAJU I POLUGOĐA</a:t>
            </a:r>
            <a:endParaRPr lang="en-US" sz="80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B6FC9C-34F1-6FE1-FA31-9633F60F9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71056"/>
              </p:ext>
            </p:extLst>
          </p:nvPr>
        </p:nvGraphicFramePr>
        <p:xfrm>
          <a:off x="641830" y="1211028"/>
          <a:ext cx="7886704" cy="3902019"/>
        </p:xfrm>
        <a:graphic>
          <a:graphicData uri="http://schemas.openxmlformats.org/drawingml/2006/table">
            <a:tbl>
              <a:tblPr/>
              <a:tblGrid>
                <a:gridCol w="538035">
                  <a:extLst>
                    <a:ext uri="{9D8B030D-6E8A-4147-A177-3AD203B41FA5}">
                      <a16:colId xmlns:a16="http://schemas.microsoft.com/office/drawing/2014/main" val="2806421678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79272347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491251468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782876289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9184329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422641547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3880708288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1412702277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836144987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377247838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887369419"/>
                    </a:ext>
                  </a:extLst>
                </a:gridCol>
                <a:gridCol w="569230">
                  <a:extLst>
                    <a:ext uri="{9D8B030D-6E8A-4147-A177-3AD203B41FA5}">
                      <a16:colId xmlns:a16="http://schemas.microsoft.com/office/drawing/2014/main" val="1638091523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3668483817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766109403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3773698350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3092784663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808795744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680234198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551270821"/>
                    </a:ext>
                  </a:extLst>
                </a:gridCol>
                <a:gridCol w="584660">
                  <a:extLst>
                    <a:ext uri="{9D8B030D-6E8A-4147-A177-3AD203B41FA5}">
                      <a16:colId xmlns:a16="http://schemas.microsoft.com/office/drawing/2014/main" val="4158472178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531533719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1082394606"/>
                    </a:ext>
                  </a:extLst>
                </a:gridCol>
              </a:tblGrid>
              <a:tr h="206323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Uspjeh učenika na kraju I polugodište školske 2025/26. godine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001061"/>
                  </a:ext>
                </a:extLst>
              </a:tr>
              <a:tr h="367356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HORSKO PJEVANJE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(OMŠ-la)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devetogodišnji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obrazovni program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prof. Jelena Radojičić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60165"/>
                  </a:ext>
                </a:extLst>
              </a:tr>
              <a:tr h="2334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neocijenjenih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prelaznosti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 učenika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741485"/>
                  </a:ext>
                </a:extLst>
              </a:tr>
              <a:tr h="1459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538037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370445"/>
                  </a:ext>
                </a:extLst>
              </a:tr>
              <a:tr h="1962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05410"/>
                  </a:ext>
                </a:extLst>
              </a:tr>
              <a:tr h="1962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- III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1946"/>
                  </a:ext>
                </a:extLst>
              </a:tr>
              <a:tr h="1761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394951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10717"/>
                  </a:ext>
                </a:extLst>
              </a:tr>
              <a:tr h="1710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350357"/>
                  </a:ext>
                </a:extLst>
              </a:tr>
              <a:tr h="2415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 - VI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080194"/>
                  </a:ext>
                </a:extLst>
              </a:tr>
              <a:tr h="2012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94.87%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244005"/>
                  </a:ext>
                </a:extLst>
              </a:tr>
              <a:tr h="1811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4.47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1746"/>
                  </a:ext>
                </a:extLst>
              </a:tr>
              <a:tr h="1962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4.67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27389"/>
                  </a:ext>
                </a:extLst>
              </a:tr>
              <a:tr h="1811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4.18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96.55%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24389"/>
                  </a:ext>
                </a:extLst>
              </a:tr>
              <a:tr h="2113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61601"/>
                  </a:ext>
                </a:extLst>
              </a:tr>
              <a:tr h="2264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IX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4023"/>
                  </a:ext>
                </a:extLst>
              </a:tr>
              <a:tr h="1761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 - IX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97.99%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28075"/>
                  </a:ext>
                </a:extLst>
              </a:tr>
              <a:tr h="2113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4.32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97.99%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01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621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81D8E-755F-8408-0490-5220B7790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5998-BE7C-B482-70C7-80635857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9648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HORSKO PJEVANJE </a:t>
            </a:r>
            <a:r>
              <a:rPr lang="sr-Latn-RS" sz="2000" dirty="0">
                <a:solidFill>
                  <a:srgbClr val="002060"/>
                </a:solidFill>
              </a:rPr>
              <a:t>NA KRAJU I POLUGOĐA</a:t>
            </a:r>
            <a:endParaRPr lang="en-US" sz="80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C059D7-6144-0C12-AA27-1BCDD3001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141676"/>
              </p:ext>
            </p:extLst>
          </p:nvPr>
        </p:nvGraphicFramePr>
        <p:xfrm>
          <a:off x="467544" y="1340768"/>
          <a:ext cx="7886703" cy="2304257"/>
        </p:xfrm>
        <a:graphic>
          <a:graphicData uri="http://schemas.openxmlformats.org/drawingml/2006/table">
            <a:tbl>
              <a:tblPr/>
              <a:tblGrid>
                <a:gridCol w="590461">
                  <a:extLst>
                    <a:ext uri="{9D8B030D-6E8A-4147-A177-3AD203B41FA5}">
                      <a16:colId xmlns:a16="http://schemas.microsoft.com/office/drawing/2014/main" val="3650360410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3909224246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159591072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3610607717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3212139696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001659336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3837322013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3954667183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7162422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413468939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932978722"/>
                    </a:ext>
                  </a:extLst>
                </a:gridCol>
                <a:gridCol w="543374">
                  <a:extLst>
                    <a:ext uri="{9D8B030D-6E8A-4147-A177-3AD203B41FA5}">
                      <a16:colId xmlns:a16="http://schemas.microsoft.com/office/drawing/2014/main" val="1509061753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581737154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07428451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16140443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1259128625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3653995642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909248027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841575490"/>
                    </a:ext>
                  </a:extLst>
                </a:gridCol>
                <a:gridCol w="496624">
                  <a:extLst>
                    <a:ext uri="{9D8B030D-6E8A-4147-A177-3AD203B41FA5}">
                      <a16:colId xmlns:a16="http://schemas.microsoft.com/office/drawing/2014/main" val="2902741948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881142628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1503069058"/>
                    </a:ext>
                  </a:extLst>
                </a:gridCol>
              </a:tblGrid>
              <a:tr h="206096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Uspjeh učenika na kraju I polugodišta školske 2025/26. godine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792297"/>
                  </a:ext>
                </a:extLst>
              </a:tr>
              <a:tr h="356899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HORSKO PJEVANJE (OMŠ-la) - </a:t>
                      </a:r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devetogodišnji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obrazovni program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prof. Jelena Radojičić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18929"/>
                  </a:ext>
                </a:extLst>
              </a:tr>
              <a:tr h="2332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neocijenjenih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prelaznosti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 učenika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910373"/>
                  </a:ext>
                </a:extLst>
              </a:tr>
              <a:tr h="1457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23213"/>
                  </a:ext>
                </a:extLst>
              </a:tr>
              <a:tr h="1910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94.87%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53763"/>
                  </a:ext>
                </a:extLst>
              </a:tr>
              <a:tr h="19604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4.47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316975"/>
                  </a:ext>
                </a:extLst>
              </a:tr>
              <a:tr h="19604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4.67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550219"/>
                  </a:ext>
                </a:extLst>
              </a:tr>
              <a:tr h="1759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4.18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96.55%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881921"/>
                  </a:ext>
                </a:extLst>
              </a:tr>
              <a:tr h="1910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241308"/>
                  </a:ext>
                </a:extLst>
              </a:tr>
              <a:tr h="1709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IX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602652"/>
                  </a:ext>
                </a:extLst>
              </a:tr>
              <a:tr h="24128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4.32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97.99%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4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649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 učenika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19" y="1143554"/>
            <a:ext cx="1512168" cy="109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2E3608-2E59-397E-85EA-6381F48E6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147275"/>
              </p:ext>
            </p:extLst>
          </p:nvPr>
        </p:nvGraphicFramePr>
        <p:xfrm>
          <a:off x="606768" y="2237823"/>
          <a:ext cx="5060950" cy="224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4524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F03154-177F-EC0D-85D9-7835D003F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03139"/>
              </p:ext>
            </p:extLst>
          </p:nvPr>
        </p:nvGraphicFramePr>
        <p:xfrm>
          <a:off x="431533" y="692696"/>
          <a:ext cx="8280933" cy="3480990"/>
        </p:xfrm>
        <a:graphic>
          <a:graphicData uri="http://schemas.openxmlformats.org/drawingml/2006/table">
            <a:tbl>
              <a:tblPr/>
              <a:tblGrid>
                <a:gridCol w="625382">
                  <a:extLst>
                    <a:ext uri="{9D8B030D-6E8A-4147-A177-3AD203B41FA5}">
                      <a16:colId xmlns:a16="http://schemas.microsoft.com/office/drawing/2014/main" val="750277859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778079994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2191922253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1486313078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1821990480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3658184711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3974749702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2502663554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1786152759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680737384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2455222493"/>
                    </a:ext>
                  </a:extLst>
                </a:gridCol>
                <a:gridCol w="575064">
                  <a:extLst>
                    <a:ext uri="{9D8B030D-6E8A-4147-A177-3AD203B41FA5}">
                      <a16:colId xmlns:a16="http://schemas.microsoft.com/office/drawing/2014/main" val="733505360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1128044652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2337160400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295221554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855862892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3483060832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2870818557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3937369253"/>
                    </a:ext>
                  </a:extLst>
                </a:gridCol>
                <a:gridCol w="524746">
                  <a:extLst>
                    <a:ext uri="{9D8B030D-6E8A-4147-A177-3AD203B41FA5}">
                      <a16:colId xmlns:a16="http://schemas.microsoft.com/office/drawing/2014/main" val="2985348069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989101083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1817599105"/>
                    </a:ext>
                  </a:extLst>
                </a:gridCol>
              </a:tblGrid>
              <a:tr h="280953">
                <a:tc gridSpan="2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Uspjeh</a:t>
                      </a: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učenika</a:t>
                      </a: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kraju</a:t>
                      </a: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I </a:t>
                      </a:r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polugodišta</a:t>
                      </a: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23647"/>
                  </a:ext>
                </a:extLst>
              </a:tr>
              <a:tr h="655151">
                <a:tc gridSpan="2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HORSKO PJEVANJE (OMŠ-la) - </a:t>
                      </a:r>
                      <a:r>
                        <a:rPr lang="en-US" sz="900" b="0" i="0" u="sng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devetogodišnji</a:t>
                      </a: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obrazovni</a:t>
                      </a: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program</a:t>
                      </a:r>
                      <a:b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136171"/>
                  </a:ext>
                </a:extLst>
              </a:tr>
              <a:tr h="489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neocijenjenih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% prelaznosti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ukupno učenika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14480"/>
                  </a:ext>
                </a:extLst>
              </a:tr>
              <a:tr h="198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694533"/>
                  </a:ext>
                </a:extLst>
              </a:tr>
              <a:tr h="260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4.25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97.30%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01834"/>
                  </a:ext>
                </a:extLst>
              </a:tr>
              <a:tr h="2672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4.53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95.00%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974164"/>
                  </a:ext>
                </a:extLst>
              </a:tr>
              <a:tr h="2672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4.64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94.74%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32350"/>
                  </a:ext>
                </a:extLst>
              </a:tr>
              <a:tr h="239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3.85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94.44%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6232"/>
                  </a:ext>
                </a:extLst>
              </a:tr>
              <a:tr h="260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3.17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15197"/>
                  </a:ext>
                </a:extLst>
              </a:tr>
              <a:tr h="232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IX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369888"/>
                  </a:ext>
                </a:extLst>
              </a:tr>
              <a:tr h="328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4.21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96.27%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56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035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4809" y="569879"/>
            <a:ext cx="1172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r-Latn-ME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orkestar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5239D-66B6-97E7-15B6-7E9BB4D1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900" y="2276872"/>
            <a:ext cx="4519052" cy="3223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B10ACF-329A-A88B-D86A-31E21757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32656"/>
            <a:ext cx="3322608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1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I</a:t>
            </a:r>
            <a:r>
              <a:rPr lang="sr-Latn-ME" sz="1800" dirty="0">
                <a:solidFill>
                  <a:srgbClr val="002060"/>
                </a:solidFill>
              </a:rPr>
              <a:t>II 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razred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4E809E-3698-3A65-495D-3DA9110BB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73953"/>
              </p:ext>
            </p:extLst>
          </p:nvPr>
        </p:nvGraphicFramePr>
        <p:xfrm>
          <a:off x="628651" y="1340768"/>
          <a:ext cx="7886699" cy="2506821"/>
        </p:xfrm>
        <a:graphic>
          <a:graphicData uri="http://schemas.openxmlformats.org/drawingml/2006/table">
            <a:tbl>
              <a:tblPr/>
              <a:tblGrid>
                <a:gridCol w="882428">
                  <a:extLst>
                    <a:ext uri="{9D8B030D-6E8A-4147-A177-3AD203B41FA5}">
                      <a16:colId xmlns:a16="http://schemas.microsoft.com/office/drawing/2014/main" val="1727775950"/>
                    </a:ext>
                  </a:extLst>
                </a:gridCol>
                <a:gridCol w="556531">
                  <a:extLst>
                    <a:ext uri="{9D8B030D-6E8A-4147-A177-3AD203B41FA5}">
                      <a16:colId xmlns:a16="http://schemas.microsoft.com/office/drawing/2014/main" val="1144569382"/>
                    </a:ext>
                  </a:extLst>
                </a:gridCol>
                <a:gridCol w="501379">
                  <a:extLst>
                    <a:ext uri="{9D8B030D-6E8A-4147-A177-3AD203B41FA5}">
                      <a16:colId xmlns:a16="http://schemas.microsoft.com/office/drawing/2014/main" val="385347595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352248299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823197604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411768356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631797402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36972081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112842489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635296181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42114296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90120664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96912391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247242614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484083478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239148775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4109320059"/>
                    </a:ext>
                  </a:extLst>
                </a:gridCol>
                <a:gridCol w="471297">
                  <a:extLst>
                    <a:ext uri="{9D8B030D-6E8A-4147-A177-3AD203B41FA5}">
                      <a16:colId xmlns:a16="http://schemas.microsoft.com/office/drawing/2014/main" val="2549668634"/>
                    </a:ext>
                  </a:extLst>
                </a:gridCol>
              </a:tblGrid>
              <a:tr h="250682">
                <a:tc grid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 razred (devetogodišnji ob.program)  - I polugođe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54372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postignut u cjelini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uglavnom postignut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djelimično postignut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805937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752048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30888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69629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01410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98182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907817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142547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18495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391141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33915"/>
                  </a:ext>
                </a:extLst>
              </a:tr>
              <a:tr h="1754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062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40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sr-Latn-ME" sz="1800" dirty="0">
                <a:solidFill>
                  <a:srgbClr val="002060"/>
                </a:solidFill>
              </a:rPr>
              <a:t>Uspjeh i struktura </a:t>
            </a:r>
            <a:r>
              <a:rPr lang="sr-Latn-ME" sz="1800" baseline="0" dirty="0">
                <a:solidFill>
                  <a:srgbClr val="002060"/>
                </a:solidFill>
              </a:rPr>
              <a:t>IV razreda –</a:t>
            </a:r>
            <a:r>
              <a:rPr lang="sr-Latn-ME" sz="1800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I </a:t>
            </a:r>
            <a:r>
              <a:rPr lang="en-US" sz="1800" dirty="0" err="1">
                <a:solidFill>
                  <a:srgbClr val="002060"/>
                </a:solidFill>
              </a:rPr>
              <a:t>polugo</a:t>
            </a:r>
            <a:r>
              <a:rPr lang="bs-Latn-BA" sz="1800" dirty="0">
                <a:solidFill>
                  <a:srgbClr val="002060"/>
                </a:solidFill>
              </a:rPr>
              <a:t>đe</a:t>
            </a:r>
            <a:endParaRPr lang="sr-Latn-CS" sz="18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AEAD0F-8BB6-F2AF-567B-42C8EAAF9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38868"/>
              </p:ext>
            </p:extLst>
          </p:nvPr>
        </p:nvGraphicFramePr>
        <p:xfrm>
          <a:off x="628650" y="995862"/>
          <a:ext cx="7687768" cy="2289122"/>
        </p:xfrm>
        <a:graphic>
          <a:graphicData uri="http://schemas.openxmlformats.org/drawingml/2006/table">
            <a:tbl>
              <a:tblPr/>
              <a:tblGrid>
                <a:gridCol w="991022">
                  <a:extLst>
                    <a:ext uri="{9D8B030D-6E8A-4147-A177-3AD203B41FA5}">
                      <a16:colId xmlns:a16="http://schemas.microsoft.com/office/drawing/2014/main" val="3073557993"/>
                    </a:ext>
                  </a:extLst>
                </a:gridCol>
                <a:gridCol w="531308">
                  <a:extLst>
                    <a:ext uri="{9D8B030D-6E8A-4147-A177-3AD203B41FA5}">
                      <a16:colId xmlns:a16="http://schemas.microsoft.com/office/drawing/2014/main" val="2579063395"/>
                    </a:ext>
                  </a:extLst>
                </a:gridCol>
                <a:gridCol w="700271">
                  <a:extLst>
                    <a:ext uri="{9D8B030D-6E8A-4147-A177-3AD203B41FA5}">
                      <a16:colId xmlns:a16="http://schemas.microsoft.com/office/drawing/2014/main" val="4055478751"/>
                    </a:ext>
                  </a:extLst>
                </a:gridCol>
                <a:gridCol w="745941">
                  <a:extLst>
                    <a:ext uri="{9D8B030D-6E8A-4147-A177-3AD203B41FA5}">
                      <a16:colId xmlns:a16="http://schemas.microsoft.com/office/drawing/2014/main" val="3155792849"/>
                    </a:ext>
                  </a:extLst>
                </a:gridCol>
                <a:gridCol w="844893">
                  <a:extLst>
                    <a:ext uri="{9D8B030D-6E8A-4147-A177-3AD203B41FA5}">
                      <a16:colId xmlns:a16="http://schemas.microsoft.com/office/drawing/2014/main" val="33602451"/>
                    </a:ext>
                  </a:extLst>
                </a:gridCol>
                <a:gridCol w="395807">
                  <a:extLst>
                    <a:ext uri="{9D8B030D-6E8A-4147-A177-3AD203B41FA5}">
                      <a16:colId xmlns:a16="http://schemas.microsoft.com/office/drawing/2014/main" val="1298166048"/>
                    </a:ext>
                  </a:extLst>
                </a:gridCol>
                <a:gridCol w="395807">
                  <a:extLst>
                    <a:ext uri="{9D8B030D-6E8A-4147-A177-3AD203B41FA5}">
                      <a16:colId xmlns:a16="http://schemas.microsoft.com/office/drawing/2014/main" val="349881929"/>
                    </a:ext>
                  </a:extLst>
                </a:gridCol>
                <a:gridCol w="426252">
                  <a:extLst>
                    <a:ext uri="{9D8B030D-6E8A-4147-A177-3AD203B41FA5}">
                      <a16:colId xmlns:a16="http://schemas.microsoft.com/office/drawing/2014/main" val="1325852848"/>
                    </a:ext>
                  </a:extLst>
                </a:gridCol>
                <a:gridCol w="456698">
                  <a:extLst>
                    <a:ext uri="{9D8B030D-6E8A-4147-A177-3AD203B41FA5}">
                      <a16:colId xmlns:a16="http://schemas.microsoft.com/office/drawing/2014/main" val="119905796"/>
                    </a:ext>
                  </a:extLst>
                </a:gridCol>
                <a:gridCol w="327301">
                  <a:extLst>
                    <a:ext uri="{9D8B030D-6E8A-4147-A177-3AD203B41FA5}">
                      <a16:colId xmlns:a16="http://schemas.microsoft.com/office/drawing/2014/main" val="2294021156"/>
                    </a:ext>
                  </a:extLst>
                </a:gridCol>
                <a:gridCol w="327301">
                  <a:extLst>
                    <a:ext uri="{9D8B030D-6E8A-4147-A177-3AD203B41FA5}">
                      <a16:colId xmlns:a16="http://schemas.microsoft.com/office/drawing/2014/main" val="1832055588"/>
                    </a:ext>
                  </a:extLst>
                </a:gridCol>
                <a:gridCol w="327301">
                  <a:extLst>
                    <a:ext uri="{9D8B030D-6E8A-4147-A177-3AD203B41FA5}">
                      <a16:colId xmlns:a16="http://schemas.microsoft.com/office/drawing/2014/main" val="4277608001"/>
                    </a:ext>
                  </a:extLst>
                </a:gridCol>
                <a:gridCol w="426252">
                  <a:extLst>
                    <a:ext uri="{9D8B030D-6E8A-4147-A177-3AD203B41FA5}">
                      <a16:colId xmlns:a16="http://schemas.microsoft.com/office/drawing/2014/main" val="2219906019"/>
                    </a:ext>
                  </a:extLst>
                </a:gridCol>
                <a:gridCol w="395807">
                  <a:extLst>
                    <a:ext uri="{9D8B030D-6E8A-4147-A177-3AD203B41FA5}">
                      <a16:colId xmlns:a16="http://schemas.microsoft.com/office/drawing/2014/main" val="3522739530"/>
                    </a:ext>
                  </a:extLst>
                </a:gridCol>
                <a:gridCol w="395807">
                  <a:extLst>
                    <a:ext uri="{9D8B030D-6E8A-4147-A177-3AD203B41FA5}">
                      <a16:colId xmlns:a16="http://schemas.microsoft.com/office/drawing/2014/main" val="2292204863"/>
                    </a:ext>
                  </a:extLst>
                </a:gridCol>
              </a:tblGrid>
              <a:tr h="276194">
                <a:tc gridSpan="1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Opšti uspjeh učenika na kraju I polugođa - IV razred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78047"/>
                  </a:ext>
                </a:extLst>
              </a:tr>
              <a:tr h="32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učenika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pozitivnim uspjehom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23549"/>
                  </a:ext>
                </a:extLst>
              </a:tr>
              <a:tr h="1956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odjeljenje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muških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ženskih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122208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-1 Siniša Vasiljević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bs-Latn-B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07918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IV-2 Aleksandra Perović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82.35%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74014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IV-3 Milena Popović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66.67%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26.67%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700" dirty="0"/>
                        <a:t>3</a:t>
                      </a:r>
                      <a:endParaRPr lang="en-US" sz="700" dirty="0"/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12432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IV-4  Ksenija Popović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5200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70.37%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24.07%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700" dirty="0"/>
                        <a:t>4</a:t>
                      </a:r>
                      <a:endParaRPr lang="en-US" sz="700" dirty="0"/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5348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3CBD66-E141-CCE7-CEB7-0AB2EE42A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035687"/>
              </p:ext>
            </p:extLst>
          </p:nvPr>
        </p:nvGraphicFramePr>
        <p:xfrm>
          <a:off x="628650" y="3933056"/>
          <a:ext cx="6319615" cy="1426002"/>
        </p:xfrm>
        <a:graphic>
          <a:graphicData uri="http://schemas.openxmlformats.org/drawingml/2006/table">
            <a:tbl>
              <a:tblPr/>
              <a:tblGrid>
                <a:gridCol w="885667">
                  <a:extLst>
                    <a:ext uri="{9D8B030D-6E8A-4147-A177-3AD203B41FA5}">
                      <a16:colId xmlns:a16="http://schemas.microsoft.com/office/drawing/2014/main" val="3984177375"/>
                    </a:ext>
                  </a:extLst>
                </a:gridCol>
                <a:gridCol w="710129">
                  <a:extLst>
                    <a:ext uri="{9D8B030D-6E8A-4147-A177-3AD203B41FA5}">
                      <a16:colId xmlns:a16="http://schemas.microsoft.com/office/drawing/2014/main" val="1143518294"/>
                    </a:ext>
                  </a:extLst>
                </a:gridCol>
                <a:gridCol w="734067">
                  <a:extLst>
                    <a:ext uri="{9D8B030D-6E8A-4147-A177-3AD203B41FA5}">
                      <a16:colId xmlns:a16="http://schemas.microsoft.com/office/drawing/2014/main" val="87471415"/>
                    </a:ext>
                  </a:extLst>
                </a:gridCol>
                <a:gridCol w="781941">
                  <a:extLst>
                    <a:ext uri="{9D8B030D-6E8A-4147-A177-3AD203B41FA5}">
                      <a16:colId xmlns:a16="http://schemas.microsoft.com/office/drawing/2014/main" val="1657316571"/>
                    </a:ext>
                  </a:extLst>
                </a:gridCol>
                <a:gridCol w="885667">
                  <a:extLst>
                    <a:ext uri="{9D8B030D-6E8A-4147-A177-3AD203B41FA5}">
                      <a16:colId xmlns:a16="http://schemas.microsoft.com/office/drawing/2014/main" val="2942919730"/>
                    </a:ext>
                  </a:extLst>
                </a:gridCol>
                <a:gridCol w="414908">
                  <a:extLst>
                    <a:ext uri="{9D8B030D-6E8A-4147-A177-3AD203B41FA5}">
                      <a16:colId xmlns:a16="http://schemas.microsoft.com/office/drawing/2014/main" val="1455470026"/>
                    </a:ext>
                  </a:extLst>
                </a:gridCol>
                <a:gridCol w="414908">
                  <a:extLst>
                    <a:ext uri="{9D8B030D-6E8A-4147-A177-3AD203B41FA5}">
                      <a16:colId xmlns:a16="http://schemas.microsoft.com/office/drawing/2014/main" val="2455414126"/>
                    </a:ext>
                  </a:extLst>
                </a:gridCol>
                <a:gridCol w="446823">
                  <a:extLst>
                    <a:ext uri="{9D8B030D-6E8A-4147-A177-3AD203B41FA5}">
                      <a16:colId xmlns:a16="http://schemas.microsoft.com/office/drawing/2014/main" val="1785549099"/>
                    </a:ext>
                  </a:extLst>
                </a:gridCol>
                <a:gridCol w="478739">
                  <a:extLst>
                    <a:ext uri="{9D8B030D-6E8A-4147-A177-3AD203B41FA5}">
                      <a16:colId xmlns:a16="http://schemas.microsoft.com/office/drawing/2014/main" val="2722416420"/>
                    </a:ext>
                  </a:extLst>
                </a:gridCol>
                <a:gridCol w="566766">
                  <a:extLst>
                    <a:ext uri="{9D8B030D-6E8A-4147-A177-3AD203B41FA5}">
                      <a16:colId xmlns:a16="http://schemas.microsoft.com/office/drawing/2014/main" val="4046224274"/>
                    </a:ext>
                  </a:extLst>
                </a:gridCol>
              </a:tblGrid>
              <a:tr h="216024">
                <a:tc grid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/I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polugođe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615025"/>
                  </a:ext>
                </a:extLst>
              </a:tr>
              <a:tr h="2462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620610"/>
                  </a:ext>
                </a:extLst>
              </a:tr>
              <a:tr h="1758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-1 Siniša Vasiljević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5383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IV-2 Aleksandra Perović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94925"/>
                  </a:ext>
                </a:extLst>
              </a:tr>
              <a:tr h="175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IV-3 Milena Popović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65086"/>
                  </a:ext>
                </a:extLst>
              </a:tr>
              <a:tr h="175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IV-4  Ksenija Popović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950543"/>
                  </a:ext>
                </a:extLst>
              </a:tr>
              <a:tr h="175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81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70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908720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Latn-ME" sz="1600" dirty="0">
                <a:solidFill>
                  <a:srgbClr val="002060"/>
                </a:solidFill>
              </a:rPr>
              <a:t>Uspjeh </a:t>
            </a:r>
            <a:r>
              <a:rPr lang="en-US" sz="1600" dirty="0">
                <a:solidFill>
                  <a:srgbClr val="002060"/>
                </a:solidFill>
              </a:rPr>
              <a:t>I</a:t>
            </a:r>
            <a:r>
              <a:rPr lang="sr-Latn-ME" sz="1600" dirty="0">
                <a:solidFill>
                  <a:srgbClr val="002060"/>
                </a:solidFill>
              </a:rPr>
              <a:t>V razreda </a:t>
            </a:r>
            <a:r>
              <a:rPr lang="en-US" sz="1600" dirty="0">
                <a:solidFill>
                  <a:srgbClr val="002060"/>
                </a:solidFill>
              </a:rPr>
              <a:t> za </a:t>
            </a:r>
            <a:r>
              <a:rPr lang="bs-Latn-BA" sz="1600" dirty="0">
                <a:solidFill>
                  <a:srgbClr val="002060"/>
                </a:solidFill>
              </a:rPr>
              <a:t> I  polugođe</a:t>
            </a:r>
            <a:endParaRPr lang="sr-Latn-ME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16400" y="3873659"/>
          <a:ext cx="711200" cy="25527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34B46D0-BF19-A5EA-B1E8-323F56B91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599402"/>
              </p:ext>
            </p:extLst>
          </p:nvPr>
        </p:nvGraphicFramePr>
        <p:xfrm>
          <a:off x="2270442" y="1522784"/>
          <a:ext cx="4603115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1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5505"/>
            <a:ext cx="7886700" cy="773813"/>
          </a:xfrm>
        </p:spPr>
        <p:txBody>
          <a:bodyPr>
            <a:normAutofit/>
          </a:bodyPr>
          <a:lstStyle/>
          <a:p>
            <a:r>
              <a:rPr lang="sr-Latn-ME" sz="2000" dirty="0">
                <a:solidFill>
                  <a:srgbClr val="002060"/>
                </a:solidFill>
              </a:rPr>
              <a:t>Uspjeh i struktura V razreda 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kraju</a:t>
            </a:r>
            <a:r>
              <a:rPr lang="en-US" sz="2000" dirty="0">
                <a:solidFill>
                  <a:srgbClr val="002060"/>
                </a:solidFill>
              </a:rPr>
              <a:t> I </a:t>
            </a:r>
            <a:r>
              <a:rPr lang="en-US" sz="2000" dirty="0" err="1">
                <a:solidFill>
                  <a:srgbClr val="002060"/>
                </a:solidFill>
              </a:rPr>
              <a:t>polugo</a:t>
            </a:r>
            <a:r>
              <a:rPr lang="bs-Latn-BA" sz="2000" dirty="0">
                <a:solidFill>
                  <a:srgbClr val="002060"/>
                </a:solidFill>
              </a:rPr>
              <a:t>đa</a:t>
            </a:r>
            <a:endParaRPr lang="sr-Latn-ME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F09D00-250C-2F9C-B4E9-1E7CD773A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67051"/>
              </p:ext>
            </p:extLst>
          </p:nvPr>
        </p:nvGraphicFramePr>
        <p:xfrm>
          <a:off x="539552" y="899318"/>
          <a:ext cx="7886705" cy="1263798"/>
        </p:xfrm>
        <a:graphic>
          <a:graphicData uri="http://schemas.openxmlformats.org/drawingml/2006/table">
            <a:tbl>
              <a:tblPr/>
              <a:tblGrid>
                <a:gridCol w="700339">
                  <a:extLst>
                    <a:ext uri="{9D8B030D-6E8A-4147-A177-3AD203B41FA5}">
                      <a16:colId xmlns:a16="http://schemas.microsoft.com/office/drawing/2014/main" val="187307076"/>
                    </a:ext>
                  </a:extLst>
                </a:gridCol>
                <a:gridCol w="561533">
                  <a:extLst>
                    <a:ext uri="{9D8B030D-6E8A-4147-A177-3AD203B41FA5}">
                      <a16:colId xmlns:a16="http://schemas.microsoft.com/office/drawing/2014/main" val="2770338672"/>
                    </a:ext>
                  </a:extLst>
                </a:gridCol>
                <a:gridCol w="580461">
                  <a:extLst>
                    <a:ext uri="{9D8B030D-6E8A-4147-A177-3AD203B41FA5}">
                      <a16:colId xmlns:a16="http://schemas.microsoft.com/office/drawing/2014/main" val="1476674754"/>
                    </a:ext>
                  </a:extLst>
                </a:gridCol>
                <a:gridCol w="618317">
                  <a:extLst>
                    <a:ext uri="{9D8B030D-6E8A-4147-A177-3AD203B41FA5}">
                      <a16:colId xmlns:a16="http://schemas.microsoft.com/office/drawing/2014/main" val="2433562067"/>
                    </a:ext>
                  </a:extLst>
                </a:gridCol>
                <a:gridCol w="700339">
                  <a:extLst>
                    <a:ext uri="{9D8B030D-6E8A-4147-A177-3AD203B41FA5}">
                      <a16:colId xmlns:a16="http://schemas.microsoft.com/office/drawing/2014/main" val="1628132126"/>
                    </a:ext>
                  </a:extLst>
                </a:gridCol>
                <a:gridCol w="328087">
                  <a:extLst>
                    <a:ext uri="{9D8B030D-6E8A-4147-A177-3AD203B41FA5}">
                      <a16:colId xmlns:a16="http://schemas.microsoft.com/office/drawing/2014/main" val="1240547733"/>
                    </a:ext>
                  </a:extLst>
                </a:gridCol>
                <a:gridCol w="328087">
                  <a:extLst>
                    <a:ext uri="{9D8B030D-6E8A-4147-A177-3AD203B41FA5}">
                      <a16:colId xmlns:a16="http://schemas.microsoft.com/office/drawing/2014/main" val="2187391339"/>
                    </a:ext>
                  </a:extLst>
                </a:gridCol>
                <a:gridCol w="353324">
                  <a:extLst>
                    <a:ext uri="{9D8B030D-6E8A-4147-A177-3AD203B41FA5}">
                      <a16:colId xmlns:a16="http://schemas.microsoft.com/office/drawing/2014/main" val="3651466554"/>
                    </a:ext>
                  </a:extLst>
                </a:gridCol>
                <a:gridCol w="378561">
                  <a:extLst>
                    <a:ext uri="{9D8B030D-6E8A-4147-A177-3AD203B41FA5}">
                      <a16:colId xmlns:a16="http://schemas.microsoft.com/office/drawing/2014/main" val="3086138626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3666297875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122604919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3178885069"/>
                    </a:ext>
                  </a:extLst>
                </a:gridCol>
                <a:gridCol w="353324">
                  <a:extLst>
                    <a:ext uri="{9D8B030D-6E8A-4147-A177-3AD203B41FA5}">
                      <a16:colId xmlns:a16="http://schemas.microsoft.com/office/drawing/2014/main" val="3186728323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441713570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148800449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427260659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750872331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3544986393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220609556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2737642528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014883028"/>
                    </a:ext>
                  </a:extLst>
                </a:gridCol>
              </a:tblGrid>
              <a:tr h="157730">
                <a:tc gridSpan="21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Opšti uspjeh učenika na kraju I polugođa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222021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učenika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odličan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vrlodobar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dobar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dovoljan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pozitivnim uspjehom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1 nedovoljnom ocjenom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2 nedovoljne ocjene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nedovoljnim uspjehom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5739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odjeljenje/razredni starješina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muških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ženskih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481004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 Goran Perišić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735844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V-2Dijana Dendić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54.55%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342988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V-3Marijetka Nikčević</a:t>
                      </a:r>
                    </a:p>
                  </a:txBody>
                  <a:tcPr marL="6309" marR="6309" marT="6309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" marR="6309" marT="6309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09" marR="6309" marT="6309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09" marR="6309" marT="6309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56.25%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31.25%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40168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V-4 Lidija Vujković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07487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43.46%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657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404E93-5F27-6338-2D1D-7E622A867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41058"/>
              </p:ext>
            </p:extLst>
          </p:nvPr>
        </p:nvGraphicFramePr>
        <p:xfrm>
          <a:off x="539552" y="2348880"/>
          <a:ext cx="5494273" cy="1333500"/>
        </p:xfrm>
        <a:graphic>
          <a:graphicData uri="http://schemas.openxmlformats.org/drawingml/2006/table">
            <a:tbl>
              <a:tblPr/>
              <a:tblGrid>
                <a:gridCol w="845859">
                  <a:extLst>
                    <a:ext uri="{9D8B030D-6E8A-4147-A177-3AD203B41FA5}">
                      <a16:colId xmlns:a16="http://schemas.microsoft.com/office/drawing/2014/main" val="4136317290"/>
                    </a:ext>
                  </a:extLst>
                </a:gridCol>
                <a:gridCol w="678211">
                  <a:extLst>
                    <a:ext uri="{9D8B030D-6E8A-4147-A177-3AD203B41FA5}">
                      <a16:colId xmlns:a16="http://schemas.microsoft.com/office/drawing/2014/main" val="3191568606"/>
                    </a:ext>
                  </a:extLst>
                </a:gridCol>
                <a:gridCol w="701072">
                  <a:extLst>
                    <a:ext uri="{9D8B030D-6E8A-4147-A177-3AD203B41FA5}">
                      <a16:colId xmlns:a16="http://schemas.microsoft.com/office/drawing/2014/main" val="900436393"/>
                    </a:ext>
                  </a:extLst>
                </a:gridCol>
                <a:gridCol w="746795">
                  <a:extLst>
                    <a:ext uri="{9D8B030D-6E8A-4147-A177-3AD203B41FA5}">
                      <a16:colId xmlns:a16="http://schemas.microsoft.com/office/drawing/2014/main" val="2581482633"/>
                    </a:ext>
                  </a:extLst>
                </a:gridCol>
                <a:gridCol w="845859">
                  <a:extLst>
                    <a:ext uri="{9D8B030D-6E8A-4147-A177-3AD203B41FA5}">
                      <a16:colId xmlns:a16="http://schemas.microsoft.com/office/drawing/2014/main" val="670082122"/>
                    </a:ext>
                  </a:extLst>
                </a:gridCol>
                <a:gridCol w="396258">
                  <a:extLst>
                    <a:ext uri="{9D8B030D-6E8A-4147-A177-3AD203B41FA5}">
                      <a16:colId xmlns:a16="http://schemas.microsoft.com/office/drawing/2014/main" val="3219785860"/>
                    </a:ext>
                  </a:extLst>
                </a:gridCol>
                <a:gridCol w="396258">
                  <a:extLst>
                    <a:ext uri="{9D8B030D-6E8A-4147-A177-3AD203B41FA5}">
                      <a16:colId xmlns:a16="http://schemas.microsoft.com/office/drawing/2014/main" val="736390800"/>
                    </a:ext>
                  </a:extLst>
                </a:gridCol>
                <a:gridCol w="426740">
                  <a:extLst>
                    <a:ext uri="{9D8B030D-6E8A-4147-A177-3AD203B41FA5}">
                      <a16:colId xmlns:a16="http://schemas.microsoft.com/office/drawing/2014/main" val="1185615625"/>
                    </a:ext>
                  </a:extLst>
                </a:gridCol>
                <a:gridCol w="457221">
                  <a:extLst>
                    <a:ext uri="{9D8B030D-6E8A-4147-A177-3AD203B41FA5}">
                      <a16:colId xmlns:a16="http://schemas.microsoft.com/office/drawing/2014/main" val="1594154120"/>
                    </a:ext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razred / II   klasifikacioni  period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739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09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 Goran Perišić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085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V-2Dijana Dendić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502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V-3Marijetka Nikčević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362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V-4 Lidija Vujković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172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1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00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908720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Latn-ME" dirty="0">
                <a:solidFill>
                  <a:srgbClr val="002060"/>
                </a:solidFill>
              </a:rPr>
              <a:t>Uspjeh V razreda </a:t>
            </a:r>
            <a:r>
              <a:rPr lang="en-US" dirty="0">
                <a:solidFill>
                  <a:srgbClr val="002060"/>
                </a:solidFill>
              </a:rPr>
              <a:t> za I</a:t>
            </a:r>
            <a:r>
              <a:rPr lang="bs-Latn-BA" dirty="0">
                <a:solidFill>
                  <a:srgbClr val="002060"/>
                </a:solidFill>
              </a:rPr>
              <a:t> polugođe</a:t>
            </a:r>
            <a:endParaRPr lang="sr-Latn-ME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14FF74-9458-B375-1B56-5341F6C1F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51864"/>
              </p:ext>
            </p:extLst>
          </p:nvPr>
        </p:nvGraphicFramePr>
        <p:xfrm>
          <a:off x="2339752" y="1556792"/>
          <a:ext cx="46101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17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106851</TotalTime>
  <Words>4984</Words>
  <Application>Microsoft Office PowerPoint</Application>
  <PresentationFormat>On-screen Show (4:3)</PresentationFormat>
  <Paragraphs>3601</Paragraphs>
  <Slides>44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2_Office Theme</vt:lpstr>
      <vt:lpstr>Office Theme</vt:lpstr>
      <vt:lpstr>Worksheet</vt:lpstr>
      <vt:lpstr>Analiza uspjeha učenika osnovne škole  na kraju I polugođa školske 2025/26. godine</vt:lpstr>
      <vt:lpstr>Struktura učenika</vt:lpstr>
      <vt:lpstr>Struktura po razredima  za na početku šk. godine i  na kraju I  polugođa</vt:lpstr>
      <vt:lpstr>II razred –I polugođe</vt:lpstr>
      <vt:lpstr>III  razred</vt:lpstr>
      <vt:lpstr>Uspjeh i struktura IV razreda – I polugođe</vt:lpstr>
      <vt:lpstr>PowerPoint Presentation</vt:lpstr>
      <vt:lpstr>Uspjeh i struktura V razreda  na kraju I polugođa</vt:lpstr>
      <vt:lpstr>PowerPoint Presentation</vt:lpstr>
      <vt:lpstr>Uspjeh i struktura VI razreda  I polugođa</vt:lpstr>
      <vt:lpstr>Uspjeh  VI razreda – I polugođe</vt:lpstr>
      <vt:lpstr>Uspjeh VII razreda I polugođe</vt:lpstr>
      <vt:lpstr>Uspjeh  VII razreda – I  polugođe</vt:lpstr>
      <vt:lpstr>Uspjeh i struktura VIII razreda – I polugođe</vt:lpstr>
      <vt:lpstr>VIII razred</vt:lpstr>
      <vt:lpstr>Uspjeh i struktura IX razreda – I polugođe</vt:lpstr>
      <vt:lpstr>Uspjeh i struktura IX razreda – I polugođe</vt:lpstr>
      <vt:lpstr>Uspjeh  II razreda po odsjecima (instrument) – I polugođe</vt:lpstr>
      <vt:lpstr>Uspjeh  III razreda po odsjecima (instrument) – I polugođe</vt:lpstr>
      <vt:lpstr>PowerPoint Presentation</vt:lpstr>
      <vt:lpstr>PowerPoint Presentation</vt:lpstr>
      <vt:lpstr>Uspjeh V razreda po odsjecima na kraju I   polugođa</vt:lpstr>
      <vt:lpstr>PowerPoint Presentation</vt:lpstr>
      <vt:lpstr>Uspjeh VI razreda na kraju I polugođa</vt:lpstr>
      <vt:lpstr>PowerPoint Presentation</vt:lpstr>
      <vt:lpstr>Uspjeh VII razreda na kraju I polugođa</vt:lpstr>
      <vt:lpstr>PowerPoint Presentation</vt:lpstr>
      <vt:lpstr>Uspjeh VIII razreda na kraju I polugođa</vt:lpstr>
      <vt:lpstr>PowerPoint Presentation</vt:lpstr>
      <vt:lpstr>Uspjeh učenika IX razreda po odsjecima  na kraju I polugođa</vt:lpstr>
      <vt:lpstr>PowerPoint Presentation</vt:lpstr>
      <vt:lpstr>PowerPoint Presentation</vt:lpstr>
      <vt:lpstr>PowerPoint Presentation</vt:lpstr>
      <vt:lpstr>                          Solfeđo – devetogodišnji obrazovni program</vt:lpstr>
      <vt:lpstr>                   Solfeđo – šestogodišnji obrazovni program</vt:lpstr>
      <vt:lpstr>                              Solfeđo –trogodišnji obrazovni program</vt:lpstr>
      <vt:lpstr>                                                   Solo pjevanje</vt:lpstr>
      <vt:lpstr>SOLO PJEVANJE</vt:lpstr>
      <vt:lpstr>Udaraljke</vt:lpstr>
      <vt:lpstr>HORSKO PJEVANJE NA KRAJU I POLUGOĐA</vt:lpstr>
      <vt:lpstr>HORSKO PJEVANJE NA KRAJU I POLUGOĐA</vt:lpstr>
      <vt:lpstr>HOR učenika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Uspjeh učenika srednje škole na kraju II klas. perioda školske 2015/16</dc:title>
  <dc:creator>Sanja</dc:creator>
  <cp:keywords>IV</cp:keywords>
  <cp:lastModifiedBy>Skola za osnovno muzicka obrazovanje Niksic</cp:lastModifiedBy>
  <cp:revision>1093</cp:revision>
  <dcterms:created xsi:type="dcterms:W3CDTF">2016-01-26T15:35:15Z</dcterms:created>
  <dcterms:modified xsi:type="dcterms:W3CDTF">2026-02-24T16:39:09Z</dcterms:modified>
</cp:coreProperties>
</file>